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256" r:id="rId5"/>
    <p:sldId id="276" r:id="rId6"/>
    <p:sldId id="277" r:id="rId7"/>
    <p:sldId id="258" r:id="rId8"/>
    <p:sldId id="259" r:id="rId9"/>
    <p:sldId id="260" r:id="rId10"/>
    <p:sldId id="261" r:id="rId11"/>
    <p:sldId id="262" r:id="rId12"/>
    <p:sldId id="263" r:id="rId13"/>
    <p:sldId id="267" r:id="rId14"/>
    <p:sldId id="268" r:id="rId15"/>
    <p:sldId id="264" r:id="rId16"/>
    <p:sldId id="265" r:id="rId17"/>
    <p:sldId id="266" r:id="rId18"/>
    <p:sldId id="269" r:id="rId19"/>
    <p:sldId id="270" r:id="rId20"/>
    <p:sldId id="271" r:id="rId21"/>
    <p:sldId id="272" r:id="rId22"/>
    <p:sldId id="273" r:id="rId23"/>
    <p:sldId id="274" r:id="rId24"/>
    <p:sldId id="275" r:id="rId25"/>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3"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92" autoAdjust="0"/>
  </p:normalViewPr>
  <p:slideViewPr>
    <p:cSldViewPr>
      <p:cViewPr varScale="1">
        <p:scale>
          <a:sx n="116" d="100"/>
          <a:sy n="116" d="100"/>
        </p:scale>
        <p:origin x="390" y="108"/>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198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5E03B7-B591-4A2A-B695-014C5A39F13E}" type="datetimeFigureOut">
              <a:rPr lang="en-US"/>
              <a:t>6/17/2018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E322BB-75AD-4A1E-9661-2724167329F0}" type="slidenum">
              <a:rPr/>
              <a:t>‹#›</a:t>
            </a:fld>
            <a:endParaRPr/>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DFBD7B-E4FB-4AA8-9540-FD148073ACB3}" type="datetimeFigureOut">
              <a:rPr lang="en-US"/>
              <a:t>6/17/2018</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45B7DE-1198-4F2F-B574-CA8CAE341642}" type="slidenum">
              <a:rPr/>
              <a:t>‹#›</a:t>
            </a:fld>
            <a:endParaRPr/>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7" name="squares"/>
          <p:cNvGrpSpPr/>
          <p:nvPr/>
        </p:nvGrpSpPr>
        <p:grpSpPr>
          <a:xfrm>
            <a:off x="0" y="1135743"/>
            <a:ext cx="1622332" cy="799981"/>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828324" y="362396"/>
            <a:ext cx="9141619" cy="1676400"/>
          </a:xfrm>
        </p:spPr>
        <p:txBody>
          <a:bodyPr>
            <a:noAutofit/>
          </a:bodyPr>
          <a:lstStyle>
            <a:lvl1pPr>
              <a:lnSpc>
                <a:spcPct val="80000"/>
              </a:lnSpc>
              <a:defRPr sz="6000"/>
            </a:lvl1pPr>
          </a:lstStyle>
          <a:p>
            <a:r>
              <a:rPr lang="en-US" smtClean="0"/>
              <a:t>Click to edit Master title style</a:t>
            </a:r>
            <a:endParaRPr/>
          </a:p>
        </p:txBody>
      </p:sp>
      <p:sp>
        <p:nvSpPr>
          <p:cNvPr id="3" name="Subtitle 2"/>
          <p:cNvSpPr>
            <a:spLocks noGrp="1"/>
          </p:cNvSpPr>
          <p:nvPr>
            <p:ph type="subTitle" idx="1"/>
          </p:nvPr>
        </p:nvSpPr>
        <p:spPr>
          <a:xfrm>
            <a:off x="1828324" y="2089595"/>
            <a:ext cx="9141619" cy="886344"/>
          </a:xfrm>
        </p:spPr>
        <p:txBody>
          <a:bodyPr>
            <a:normAutofit/>
          </a:bodyPr>
          <a:lstStyle>
            <a:lvl1pPr marL="0" indent="0" algn="l">
              <a:buNone/>
              <a:defRPr sz="2800">
                <a:solidFill>
                  <a:schemeClr val="accent1">
                    <a:lumMod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7209051-6E81-43E8-9099-FF6A0C3DCFE8}" type="datetime1">
              <a:rPr lang="en-US"/>
              <a:t>6/17/2018</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388751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CEAB04-7709-4C1E-A61A-74684A0170FC}" type="datetime1">
              <a:rPr lang="en-US"/>
              <a:t>6/17/2018</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264082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squares"/>
          <p:cNvGrpSpPr/>
          <p:nvPr/>
        </p:nvGrpSpPr>
        <p:grpSpPr>
          <a:xfrm rot="5400000">
            <a:off x="9583007" y="233864"/>
            <a:ext cx="1063300" cy="524046"/>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5" name="bottom graphic"/>
          <p:cNvGrpSpPr/>
          <p:nvPr/>
        </p:nvGrpSpPr>
        <p:grpSpPr>
          <a:xfrm>
            <a:off x="0" y="5395517"/>
            <a:ext cx="12188825" cy="1462483"/>
            <a:chOff x="0" y="4046638"/>
            <a:chExt cx="9144000" cy="1096862"/>
          </a:xfrm>
        </p:grpSpPr>
        <p:sp>
          <p:nvSpPr>
            <p:cNvPr id="16" name="Freeform 15"/>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Vertical Title 1"/>
          <p:cNvSpPr>
            <a:spLocks noGrp="1"/>
          </p:cNvSpPr>
          <p:nvPr>
            <p:ph type="title" orient="vert"/>
          </p:nvPr>
        </p:nvSpPr>
        <p:spPr>
          <a:xfrm>
            <a:off x="9751060" y="1150514"/>
            <a:ext cx="1828324" cy="502168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218882" y="1150514"/>
            <a:ext cx="8227457" cy="5021685"/>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C79BD0D-E0B1-4CED-AC65-708AC79EB9CD}" type="datetime1">
              <a:rPr lang="en-US"/>
              <a:t>6/17/2018</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816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CC3EA6D-DF0B-4D4B-B359-5F1D1D0E30A4}" type="datetime1">
              <a:rPr lang="en-US"/>
              <a:t>6/17/2018</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343515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squares"/>
          <p:cNvGrpSpPr/>
          <p:nvPr/>
        </p:nvGrpSpPr>
        <p:grpSpPr>
          <a:xfrm>
            <a:off x="0" y="3124415"/>
            <a:ext cx="1622332" cy="805061"/>
            <a:chOff x="0" y="2343311"/>
            <a:chExt cx="1217066" cy="603796"/>
          </a:xfrm>
        </p:grpSpPr>
        <p:sp>
          <p:nvSpPr>
            <p:cNvPr id="8" name="Rounded Rectangle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9" name="bottom graphic"/>
          <p:cNvGrpSpPr/>
          <p:nvPr/>
        </p:nvGrpSpPr>
        <p:grpSpPr>
          <a:xfrm>
            <a:off x="0" y="5409216"/>
            <a:ext cx="12188825" cy="1462483"/>
            <a:chOff x="0" y="4056912"/>
            <a:chExt cx="9144000" cy="1096862"/>
          </a:xfrm>
        </p:grpSpPr>
        <p:sp>
          <p:nvSpPr>
            <p:cNvPr id="20" name="Freeform 19"/>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1828324" y="1932518"/>
            <a:ext cx="9141619" cy="2105367"/>
          </a:xfrm>
        </p:spPr>
        <p:txBody>
          <a:bodyPr anchor="b">
            <a:normAutofit/>
          </a:bodyPr>
          <a:lstStyle>
            <a:lvl1pPr algn="l">
              <a:defRPr sz="6000" b="0" cap="none" baseline="0"/>
            </a:lvl1pPr>
          </a:lstStyle>
          <a:p>
            <a:r>
              <a:rPr lang="en-US" smtClean="0"/>
              <a:t>Click to edit Master title style</a:t>
            </a:r>
            <a:endParaRPr/>
          </a:p>
        </p:txBody>
      </p:sp>
      <p:sp>
        <p:nvSpPr>
          <p:cNvPr id="3" name="Text Placeholder 2"/>
          <p:cNvSpPr>
            <a:spLocks noGrp="1"/>
          </p:cNvSpPr>
          <p:nvPr>
            <p:ph type="body" idx="1"/>
          </p:nvPr>
        </p:nvSpPr>
        <p:spPr>
          <a:xfrm>
            <a:off x="1828324" y="4084264"/>
            <a:ext cx="9141619" cy="933297"/>
          </a:xfrm>
        </p:spPr>
        <p:txBody>
          <a:bodyPr anchor="t">
            <a:normAutofit/>
          </a:bodyPr>
          <a:lstStyle>
            <a:lvl1pPr marL="0" indent="0">
              <a:buNone/>
              <a:defRPr sz="2800">
                <a:solidFill>
                  <a:schemeClr val="accent1">
                    <a:lumMod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77EDB99-15BC-4479-BAC5-1E502E66917A}" type="datetime1">
              <a:rPr lang="en-US"/>
              <a:t>6/17/2018</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14356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41412" y="152400"/>
            <a:ext cx="9751060" cy="1295400"/>
          </a:xfrm>
        </p:spPr>
        <p:txBody>
          <a:bodyPr/>
          <a:lstStyle/>
          <a:p>
            <a:r>
              <a:rPr lang="en-US" smtClean="0"/>
              <a:t>Click to edit Master title style</a:t>
            </a:r>
            <a:endParaRPr/>
          </a:p>
        </p:txBody>
      </p:sp>
      <p:sp>
        <p:nvSpPr>
          <p:cNvPr id="3" name="Content Placeholder 2"/>
          <p:cNvSpPr>
            <a:spLocks noGrp="1"/>
          </p:cNvSpPr>
          <p:nvPr>
            <p:ph sz="half" idx="1"/>
          </p:nvPr>
        </p:nvSpPr>
        <p:spPr>
          <a:xfrm>
            <a:off x="114141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09441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4067C2A3-CD19-48AB-9F64-ECCF75182EDD}" type="datetime1">
              <a:rPr lang="en-US"/>
              <a:t>6/17/2018</a:t>
            </a:fld>
            <a:endParaRPr/>
          </a:p>
        </p:txBody>
      </p:sp>
      <p:sp>
        <p:nvSpPr>
          <p:cNvPr id="7" name="Slide Number Placeholder 6"/>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129779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2" y="152400"/>
            <a:ext cx="9751060" cy="12954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41412" y="1524000"/>
            <a:ext cx="4875530" cy="816429"/>
          </a:xfrm>
        </p:spPr>
        <p:txBody>
          <a:bodyPr anchor="ctr">
            <a:normAutofit/>
          </a:bodyPr>
          <a:lstStyle>
            <a:lvl1pPr marL="0" indent="0">
              <a:buNone/>
              <a:defRPr sz="2800" b="0">
                <a:solidFill>
                  <a:schemeClr val="accent1">
                    <a:lumMod val="75000"/>
                  </a:schemeClr>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114141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094412" y="1524000"/>
            <a:ext cx="4875530" cy="816429"/>
          </a:xfrm>
        </p:spPr>
        <p:txBody>
          <a:bodyPr anchor="ctr">
            <a:normAutofit/>
          </a:bodyPr>
          <a:lstStyle>
            <a:lvl1pPr marL="0" indent="0">
              <a:buNone/>
              <a:defRPr sz="2800" b="0">
                <a:solidFill>
                  <a:schemeClr val="accent1">
                    <a:lumMod val="75000"/>
                  </a:schemeClr>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09441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0363E8C1-7C87-4705-AB97-8CD17D208E3F}" type="datetime1">
              <a:rPr lang="en-US"/>
              <a:t>6/17/2018</a:t>
            </a:fld>
            <a:endParaRPr/>
          </a:p>
        </p:txBody>
      </p:sp>
      <p:sp>
        <p:nvSpPr>
          <p:cNvPr id="9" name="Slide Number Placeholder 8"/>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48703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E20C624E-DF92-4841-B9B9-DD11AA239B85}" type="datetime1">
              <a:rPr lang="en-US"/>
              <a:t>6/17/2018</a:t>
            </a:fld>
            <a:endParaRPr/>
          </a:p>
        </p:txBody>
      </p:sp>
      <p:sp>
        <p:nvSpPr>
          <p:cNvPr id="5" name="Slide Number Placeholder 4"/>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9690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8" name="bottom graphic"/>
          <p:cNvGrpSpPr/>
          <p:nvPr/>
        </p:nvGrpSpPr>
        <p:grpSpPr>
          <a:xfrm>
            <a:off x="0" y="5409216"/>
            <a:ext cx="12188825" cy="1462483"/>
            <a:chOff x="0" y="4056912"/>
            <a:chExt cx="9144000" cy="1096862"/>
          </a:xfrm>
        </p:grpSpPr>
        <p:sp>
          <p:nvSpPr>
            <p:cNvPr id="9" name="Freeform 8"/>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FBDA3AE1-4360-4D5B-BDBC-656B872DD533}" type="datetime1">
              <a:rPr lang="en-US"/>
              <a:t>6/17/2018</a:t>
            </a:fld>
            <a:endParaRPr/>
          </a:p>
        </p:txBody>
      </p:sp>
      <p:sp>
        <p:nvSpPr>
          <p:cNvPr id="4" name="Slide Number Placeholder 3"/>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222539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4875530" y="1600200"/>
            <a:ext cx="6094413"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218883" y="1600202"/>
            <a:ext cx="3453500" cy="4571999"/>
          </a:xfrm>
        </p:spPr>
        <p:txBody>
          <a:bodyPr>
            <a:normAutofit/>
          </a:bodyPr>
          <a:lstStyle>
            <a:lvl1pPr marL="0" indent="0">
              <a:buNone/>
              <a:defRPr sz="2800">
                <a:solidFill>
                  <a:schemeClr val="accent1">
                    <a:lumMod val="75000"/>
                  </a:schemeClr>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20990708-46A4-4851-883E-8DFB8939107E}" type="datetime1">
              <a:rPr lang="en-US"/>
              <a:t>6/17/2018</a:t>
            </a:fld>
            <a:endParaRPr/>
          </a:p>
        </p:txBody>
      </p:sp>
      <p:sp>
        <p:nvSpPr>
          <p:cNvPr id="7" name="Slide Number Placeholder 6"/>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348396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218887" y="1600200"/>
            <a:ext cx="6703850" cy="3657600"/>
          </a:xfrm>
          <a:prstGeom prst="roundRect">
            <a:avLst>
              <a:gd name="adj" fmla="val 3098"/>
            </a:avLst>
          </a:prstGeom>
        </p:spPr>
        <p:txBody>
          <a:bodyPr>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8125883" y="1600200"/>
            <a:ext cx="2844059" cy="3759200"/>
          </a:xfrm>
        </p:spPr>
        <p:txBody>
          <a:bodyPr anchor="b">
            <a:normAutofit/>
          </a:bodyPr>
          <a:lstStyle>
            <a:lvl1pPr marL="0" indent="0">
              <a:buNone/>
              <a:defRPr sz="2800">
                <a:solidFill>
                  <a:schemeClr val="accent1">
                    <a:lumMod val="75000"/>
                  </a:schemeClr>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AE88EFFC-86AE-4294-A319-CAFC2651994B}" type="datetime1">
              <a:rPr lang="en-US"/>
              <a:t>6/17/2018</a:t>
            </a:fld>
            <a:endParaRPr/>
          </a:p>
        </p:txBody>
      </p:sp>
      <p:sp>
        <p:nvSpPr>
          <p:cNvPr id="7" name="Slide Number Placeholder 6"/>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144298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bottom graphic"/>
          <p:cNvGrpSpPr/>
          <p:nvPr/>
        </p:nvGrpSpPr>
        <p:grpSpPr>
          <a:xfrm>
            <a:off x="0" y="5409216"/>
            <a:ext cx="12188825" cy="1462483"/>
            <a:chOff x="0" y="4056912"/>
            <a:chExt cx="9144000" cy="1096862"/>
          </a:xfrm>
        </p:grpSpPr>
        <p:sp>
          <p:nvSpPr>
            <p:cNvPr id="21" name="Freeform 20"/>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grpSp>
        <p:nvGrpSpPr>
          <p:cNvPr id="7" name="squares"/>
          <p:cNvGrpSpPr/>
          <p:nvPr/>
        </p:nvGrpSpPr>
        <p:grpSpPr>
          <a:xfrm>
            <a:off x="1" y="800551"/>
            <a:ext cx="1063023" cy="524183"/>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Placeholder 1"/>
          <p:cNvSpPr>
            <a:spLocks noGrp="1"/>
          </p:cNvSpPr>
          <p:nvPr>
            <p:ph type="title"/>
          </p:nvPr>
        </p:nvSpPr>
        <p:spPr>
          <a:xfrm>
            <a:off x="1218883" y="152400"/>
            <a:ext cx="9751060" cy="1295400"/>
          </a:xfrm>
          <a:prstGeom prst="rect">
            <a:avLst/>
          </a:prstGeom>
        </p:spPr>
        <p:txBody>
          <a:bodyPr vert="horz" lIns="121899" tIns="60949" rIns="121899" bIns="60949"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218883" y="1600200"/>
            <a:ext cx="9751060" cy="4572000"/>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218883" y="6448425"/>
            <a:ext cx="8288401" cy="180976"/>
          </a:xfrm>
          <a:prstGeom prst="rect">
            <a:avLst/>
          </a:prstGeom>
        </p:spPr>
        <p:txBody>
          <a:bodyPr vert="horz" lIns="121899" tIns="60949" rIns="121899" bIns="60949" rtlCol="0" anchor="ctr"/>
          <a:lstStyle>
            <a:lvl1pPr algn="l">
              <a:defRPr sz="1200">
                <a:solidFill>
                  <a:schemeClr val="tx1"/>
                </a:solidFill>
              </a:defRPr>
            </a:lvl1pPr>
          </a:lstStyle>
          <a:p>
            <a:r>
              <a:rPr lang="en-US" dirty="0"/>
              <a:t>Add a footer</a:t>
            </a:r>
          </a:p>
        </p:txBody>
      </p:sp>
      <p:sp>
        <p:nvSpPr>
          <p:cNvPr id="4" name="Date Placeholder 3"/>
          <p:cNvSpPr>
            <a:spLocks noGrp="1"/>
          </p:cNvSpPr>
          <p:nvPr>
            <p:ph type="dt" sz="half" idx="2"/>
          </p:nvPr>
        </p:nvSpPr>
        <p:spPr>
          <a:xfrm>
            <a:off x="9547913" y="6448425"/>
            <a:ext cx="1422030" cy="180976"/>
          </a:xfrm>
          <a:prstGeom prst="rect">
            <a:avLst/>
          </a:prstGeom>
        </p:spPr>
        <p:txBody>
          <a:bodyPr vert="horz" lIns="121899" tIns="60949" rIns="121899" bIns="60949" rtlCol="0" anchor="ctr"/>
          <a:lstStyle>
            <a:lvl1pPr algn="r">
              <a:defRPr sz="1200">
                <a:solidFill>
                  <a:schemeClr val="tx1"/>
                </a:solidFill>
              </a:defRPr>
            </a:lvl1pPr>
          </a:lstStyle>
          <a:p>
            <a:fld id="{D29E8617-6EA8-4B97-A5E8-E18E98765EE2}" type="datetime1">
              <a:rPr lang="en-US"/>
              <a:pPr/>
              <a:t>6/17/2018</a:t>
            </a:fld>
            <a:endParaRPr dirty="0"/>
          </a:p>
        </p:txBody>
      </p:sp>
      <p:sp>
        <p:nvSpPr>
          <p:cNvPr id="6" name="Slide Number Placeholder 5"/>
          <p:cNvSpPr>
            <a:spLocks noGrp="1"/>
          </p:cNvSpPr>
          <p:nvPr>
            <p:ph type="sldNum" sz="quarter" idx="4"/>
          </p:nvPr>
        </p:nvSpPr>
        <p:spPr>
          <a:xfrm>
            <a:off x="11071516" y="6448425"/>
            <a:ext cx="812588" cy="180976"/>
          </a:xfrm>
          <a:prstGeom prst="rect">
            <a:avLst/>
          </a:prstGeom>
        </p:spPr>
        <p:txBody>
          <a:bodyPr vert="horz" lIns="121899" tIns="60949" rIns="121899" bIns="60949" rtlCol="0" anchor="ctr"/>
          <a:lstStyle>
            <a:lvl1pPr algn="r">
              <a:defRPr sz="1200">
                <a:solidFill>
                  <a:schemeClr val="tx1"/>
                </a:solidFill>
              </a:defRPr>
            </a:lvl1pPr>
          </a:lstStyle>
          <a:p>
            <a:fld id="{34C99D79-8A4B-4031-B1E0-AF26F8EDF2BC}" type="slidenum">
              <a:rPr/>
              <a:pPr/>
              <a:t>‹#›</a:t>
            </a:fld>
            <a:endParaRPr/>
          </a:p>
        </p:txBody>
      </p:sp>
    </p:spTree>
    <p:extLst>
      <p:ext uri="{BB962C8B-B14F-4D97-AF65-F5344CB8AC3E}">
        <p14:creationId xmlns:p14="http://schemas.microsoft.com/office/powerpoint/2010/main" val="17826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800"/>
        </a:spcBef>
        <a:buClr>
          <a:schemeClr val="accent1">
            <a:lumMod val="75000"/>
          </a:schemeClr>
        </a:buClr>
        <a:buFont typeface="Arial" pitchFamily="34" charset="0"/>
        <a:buChar char="•"/>
        <a:defRPr sz="2800" kern="1200">
          <a:solidFill>
            <a:schemeClr val="tx1"/>
          </a:solidFill>
          <a:latin typeface="+mn-lt"/>
          <a:ea typeface="+mn-ea"/>
          <a:cs typeface="+mn-cs"/>
        </a:defRPr>
      </a:lvl1pPr>
      <a:lvl2pPr marL="755772" indent="-304747" algn="l" defTabSz="1218987" rtl="0" eaLnBrk="1" latinLnBrk="0" hangingPunct="1">
        <a:lnSpc>
          <a:spcPct val="90000"/>
        </a:lnSpc>
        <a:spcBef>
          <a:spcPts val="1200"/>
        </a:spcBef>
        <a:buClr>
          <a:schemeClr val="accent1">
            <a:lumMod val="75000"/>
          </a:schemeClr>
        </a:buClr>
        <a:buFont typeface="Arial" pitchFamily="34" charset="0"/>
        <a:buChar char="–"/>
        <a:defRPr sz="2400" kern="1200">
          <a:solidFill>
            <a:schemeClr val="tx1"/>
          </a:solidFill>
          <a:latin typeface="+mn-lt"/>
          <a:ea typeface="+mn-ea"/>
          <a:cs typeface="+mn-cs"/>
        </a:defRPr>
      </a:lvl2pPr>
      <a:lvl3pPr marL="120679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3pPr>
      <a:lvl4pPr marL="1657822"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4pPr>
      <a:lvl5pPr marL="210884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libri" panose="020F0502020204030204" pitchFamily="34" charset="0"/>
              </a:rPr>
              <a:t>Fasting &amp; Praying</a:t>
            </a:r>
            <a:endParaRPr lang="en-US" dirty="0">
              <a:latin typeface="Calibri" panose="020F0502020204030204" pitchFamily="34" charset="0"/>
            </a:endParaRPr>
          </a:p>
        </p:txBody>
      </p:sp>
      <p:sp>
        <p:nvSpPr>
          <p:cNvPr id="3" name="Subtitle 2"/>
          <p:cNvSpPr>
            <a:spLocks noGrp="1"/>
          </p:cNvSpPr>
          <p:nvPr>
            <p:ph type="subTitle" idx="1"/>
          </p:nvPr>
        </p:nvSpPr>
        <p:spPr/>
        <p:txBody>
          <a:bodyPr>
            <a:normAutofit/>
          </a:bodyPr>
          <a:lstStyle/>
          <a:p>
            <a:r>
              <a:rPr lang="en-US" b="1" dirty="0" smtClean="0"/>
              <a:t>Sunday Service 17 Jun 2018 |</a:t>
            </a:r>
            <a:r>
              <a:rPr lang="en-US" sz="2400" b="1" dirty="0" smtClean="0"/>
              <a:t>Cecil Ang</a:t>
            </a:r>
            <a:endParaRPr lang="en-US" sz="2400" b="1" dirty="0"/>
          </a:p>
        </p:txBody>
      </p:sp>
    </p:spTree>
    <p:extLst>
      <p:ext uri="{BB962C8B-B14F-4D97-AF65-F5344CB8AC3E}">
        <p14:creationId xmlns:p14="http://schemas.microsoft.com/office/powerpoint/2010/main" val="280183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Who can fast?</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r>
              <a:rPr lang="en-SG" dirty="0">
                <a:latin typeface="Calibri" panose="020F0502020204030204" pitchFamily="34" charset="0"/>
              </a:rPr>
              <a:t>People who fasted:</a:t>
            </a:r>
          </a:p>
          <a:p>
            <a:pPr lvl="0"/>
            <a:r>
              <a:rPr lang="en-SG" dirty="0">
                <a:latin typeface="Calibri" panose="020F0502020204030204" pitchFamily="34" charset="0"/>
              </a:rPr>
              <a:t>Bible characters: Moses, David, Daniel, Hannah, Esther, Anna, Elijah, Jesus, Paul, etc. </a:t>
            </a:r>
          </a:p>
          <a:p>
            <a:pPr lvl="0"/>
            <a:r>
              <a:rPr lang="en-SG" dirty="0">
                <a:latin typeface="Calibri" panose="020F0502020204030204" pitchFamily="34" charset="0"/>
              </a:rPr>
              <a:t>Church reformers: Martin Luther, John Calvin, John Wesley, John </a:t>
            </a:r>
            <a:r>
              <a:rPr lang="en-SG" dirty="0" smtClean="0">
                <a:latin typeface="Calibri" panose="020F0502020204030204" pitchFamily="34" charset="0"/>
              </a:rPr>
              <a:t>Knox, etc</a:t>
            </a:r>
            <a:r>
              <a:rPr lang="en-SG" smtClean="0">
                <a:latin typeface="Calibri" panose="020F0502020204030204" pitchFamily="34" charset="0"/>
              </a:rPr>
              <a:t>. </a:t>
            </a:r>
          </a:p>
          <a:p>
            <a:pPr marL="0" lvl="0" indent="0">
              <a:buNone/>
            </a:pPr>
            <a:r>
              <a:rPr lang="en-SG" smtClean="0">
                <a:latin typeface="Calibri" panose="020F0502020204030204" pitchFamily="34" charset="0"/>
              </a:rPr>
              <a:t>Knox </a:t>
            </a:r>
            <a:r>
              <a:rPr lang="en-SG" dirty="0">
                <a:latin typeface="Calibri" panose="020F0502020204030204" pitchFamily="34" charset="0"/>
              </a:rPr>
              <a:t>fasted and prayed so much that Queen Mary said she feared his prayers more than all the armies of Scotland. </a:t>
            </a:r>
          </a:p>
          <a:p>
            <a:pPr lvl="0"/>
            <a:endParaRPr lang="en-SG" dirty="0">
              <a:latin typeface="Calibri" panose="020F0502020204030204" pitchFamily="34" charset="0"/>
            </a:endParaRP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2972147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When can we fast?</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r>
              <a:rPr lang="en-SG" dirty="0">
                <a:latin typeface="Calibri" panose="020F0502020204030204" pitchFamily="34" charset="0"/>
              </a:rPr>
              <a:t>“And when you fast, do not look gloomy like the hypocrites, for they disfigure their faces that their fasting may be seen by others. Truly, I say to you, they have received their reward.” </a:t>
            </a:r>
            <a:r>
              <a:rPr lang="en-SG" dirty="0" smtClean="0">
                <a:latin typeface="Calibri" panose="020F0502020204030204" pitchFamily="34" charset="0"/>
              </a:rPr>
              <a:t>       						Mt </a:t>
            </a:r>
            <a:r>
              <a:rPr lang="en-SG" dirty="0">
                <a:latin typeface="Calibri" panose="020F0502020204030204" pitchFamily="34" charset="0"/>
              </a:rPr>
              <a:t>6:16 ESV</a:t>
            </a:r>
          </a:p>
          <a:p>
            <a:pPr marL="0" indent="0">
              <a:buNone/>
            </a:pPr>
            <a:r>
              <a:rPr lang="en-SG" b="1" baseline="30000" dirty="0">
                <a:latin typeface="Calibri" panose="020F0502020204030204" pitchFamily="34" charset="0"/>
              </a:rPr>
              <a:t>33 </a:t>
            </a:r>
            <a:r>
              <a:rPr lang="en-SG" dirty="0">
                <a:latin typeface="Calibri" panose="020F0502020204030204" pitchFamily="34" charset="0"/>
              </a:rPr>
              <a:t>And they said to him, “The disciples of John fast often and offer prayers, and so do the disciples of the Pharisees, but yours eat and drink.” </a:t>
            </a:r>
            <a:r>
              <a:rPr lang="en-SG" b="1" baseline="30000" dirty="0">
                <a:latin typeface="Calibri" panose="020F0502020204030204" pitchFamily="34" charset="0"/>
              </a:rPr>
              <a:t>34 </a:t>
            </a:r>
            <a:r>
              <a:rPr lang="en-SG" dirty="0">
                <a:latin typeface="Calibri" panose="020F0502020204030204" pitchFamily="34" charset="0"/>
              </a:rPr>
              <a:t>And Jesus said to them, “Can you make wedding guests fast while the bridegroom is with them? </a:t>
            </a:r>
            <a:r>
              <a:rPr lang="en-SG" b="1" baseline="30000" dirty="0">
                <a:latin typeface="Calibri" panose="020F0502020204030204" pitchFamily="34" charset="0"/>
              </a:rPr>
              <a:t>35 </a:t>
            </a:r>
            <a:r>
              <a:rPr lang="en-SG" dirty="0">
                <a:latin typeface="Calibri" panose="020F0502020204030204" pitchFamily="34" charset="0"/>
              </a:rPr>
              <a:t>The days will come when the bridegroom is taken away from them, and then they will fast in those days.” </a:t>
            </a:r>
            <a:r>
              <a:rPr lang="en-SG" dirty="0" smtClean="0">
                <a:latin typeface="Calibri" panose="020F0502020204030204" pitchFamily="34" charset="0"/>
              </a:rPr>
              <a:t>			Lk </a:t>
            </a:r>
            <a:r>
              <a:rPr lang="en-SG" dirty="0">
                <a:latin typeface="Calibri" panose="020F0502020204030204" pitchFamily="34" charset="0"/>
              </a:rPr>
              <a:t>5:33-35 ESV</a:t>
            </a: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32779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When can we fast?</a:t>
            </a:r>
            <a:endParaRPr lang="en-SG" dirty="0">
              <a:latin typeface="Calibri" panose="020F0502020204030204" pitchFamily="34" charset="0"/>
            </a:endParaRPr>
          </a:p>
        </p:txBody>
      </p:sp>
      <p:sp>
        <p:nvSpPr>
          <p:cNvPr id="3" name="Content Placeholder 2"/>
          <p:cNvSpPr>
            <a:spLocks noGrp="1"/>
          </p:cNvSpPr>
          <p:nvPr>
            <p:ph idx="1"/>
          </p:nvPr>
        </p:nvSpPr>
        <p:spPr>
          <a:xfrm>
            <a:off x="1218883" y="1600200"/>
            <a:ext cx="9751060" cy="4997152"/>
          </a:xfrm>
        </p:spPr>
        <p:txBody>
          <a:bodyPr>
            <a:normAutofit fontScale="92500" lnSpcReduction="20000"/>
          </a:bodyPr>
          <a:lstStyle/>
          <a:p>
            <a:pPr marL="0" indent="0">
              <a:buNone/>
            </a:pPr>
            <a:r>
              <a:rPr lang="en-SG" dirty="0">
                <a:latin typeface="Calibri" panose="020F0502020204030204" pitchFamily="34" charset="0"/>
              </a:rPr>
              <a:t>If given a choice, fast on a </a:t>
            </a:r>
            <a:r>
              <a:rPr lang="en-SG" dirty="0" smtClean="0">
                <a:latin typeface="Calibri" panose="020F0502020204030204" pitchFamily="34" charset="0"/>
              </a:rPr>
              <a:t>day(s) </a:t>
            </a:r>
            <a:r>
              <a:rPr lang="en-SG" dirty="0">
                <a:latin typeface="Calibri" panose="020F0502020204030204" pitchFamily="34" charset="0"/>
              </a:rPr>
              <a:t>when your work load is lighter.  </a:t>
            </a:r>
            <a:endParaRPr lang="en-SG" dirty="0" smtClean="0">
              <a:latin typeface="Calibri" panose="020F0502020204030204" pitchFamily="34" charset="0"/>
            </a:endParaRPr>
          </a:p>
          <a:p>
            <a:pPr marL="0" indent="0">
              <a:buNone/>
            </a:pPr>
            <a:r>
              <a:rPr lang="en-SG" dirty="0">
                <a:latin typeface="Calibri" panose="020F0502020204030204" pitchFamily="34" charset="0"/>
              </a:rPr>
              <a:t>Types of fast mentioned in the Bible</a:t>
            </a:r>
          </a:p>
          <a:p>
            <a:pPr lvl="0"/>
            <a:r>
              <a:rPr lang="en-SG" dirty="0">
                <a:latin typeface="Calibri" panose="020F0502020204030204" pitchFamily="34" charset="0"/>
              </a:rPr>
              <a:t>1-day e.g. day of Atonement </a:t>
            </a:r>
            <a:r>
              <a:rPr lang="en-SG" dirty="0" smtClean="0">
                <a:latin typeface="Calibri" panose="020F0502020204030204" pitchFamily="34" charset="0"/>
              </a:rPr>
              <a:t>(Lev 23:27-28)</a:t>
            </a:r>
            <a:endParaRPr lang="en-SG" dirty="0">
              <a:latin typeface="Calibri" panose="020F0502020204030204" pitchFamily="34" charset="0"/>
            </a:endParaRPr>
          </a:p>
          <a:p>
            <a:pPr lvl="0"/>
            <a:r>
              <a:rPr lang="en-SG" dirty="0">
                <a:latin typeface="Calibri" panose="020F0502020204030204" pitchFamily="34" charset="0"/>
              </a:rPr>
              <a:t>3-day e.g. Esther &amp; the Jews (Est 6:16)</a:t>
            </a:r>
          </a:p>
          <a:p>
            <a:pPr lvl="0"/>
            <a:r>
              <a:rPr lang="en-SG" dirty="0">
                <a:latin typeface="Calibri" panose="020F0502020204030204" pitchFamily="34" charset="0"/>
              </a:rPr>
              <a:t>7-day e.g. mourning over Saul &amp; his sons (1 Sam 31:13</a:t>
            </a:r>
            <a:r>
              <a:rPr lang="en-SG" dirty="0" smtClean="0">
                <a:latin typeface="Calibri" panose="020F0502020204030204" pitchFamily="34" charset="0"/>
              </a:rPr>
              <a:t>)</a:t>
            </a:r>
          </a:p>
          <a:p>
            <a:pPr lvl="0"/>
            <a:r>
              <a:rPr lang="en-SG" dirty="0" smtClean="0">
                <a:latin typeface="Calibri" panose="020F0502020204030204" pitchFamily="34" charset="0"/>
              </a:rPr>
              <a:t>10-day </a:t>
            </a:r>
            <a:r>
              <a:rPr lang="en-SG" dirty="0" err="1" smtClean="0">
                <a:latin typeface="Calibri" panose="020F0502020204030204" pitchFamily="34" charset="0"/>
              </a:rPr>
              <a:t>e.g</a:t>
            </a:r>
            <a:r>
              <a:rPr lang="en-SG" dirty="0" smtClean="0">
                <a:latin typeface="Calibri" panose="020F0502020204030204" pitchFamily="34" charset="0"/>
              </a:rPr>
              <a:t> Daniel &amp; his 3 friends (Dan 1:12-16)</a:t>
            </a:r>
            <a:endParaRPr lang="en-SG" dirty="0">
              <a:latin typeface="Calibri" panose="020F0502020204030204" pitchFamily="34" charset="0"/>
            </a:endParaRPr>
          </a:p>
          <a:p>
            <a:pPr lvl="0"/>
            <a:r>
              <a:rPr lang="en-SG" dirty="0">
                <a:latin typeface="Calibri" panose="020F0502020204030204" pitchFamily="34" charset="0"/>
              </a:rPr>
              <a:t>21-day e.g. Daniel (Dan </a:t>
            </a:r>
            <a:r>
              <a:rPr lang="en-SG" dirty="0" smtClean="0">
                <a:latin typeface="Calibri" panose="020F0502020204030204" pitchFamily="34" charset="0"/>
              </a:rPr>
              <a:t>10:2-3,12-14)</a:t>
            </a:r>
            <a:endParaRPr lang="en-SG" dirty="0">
              <a:latin typeface="Calibri" panose="020F0502020204030204" pitchFamily="34" charset="0"/>
            </a:endParaRPr>
          </a:p>
          <a:p>
            <a:pPr lvl="0"/>
            <a:r>
              <a:rPr lang="en-SG" dirty="0">
                <a:latin typeface="Calibri" panose="020F0502020204030204" pitchFamily="34" charset="0"/>
              </a:rPr>
              <a:t>40-day e.g. Elijah (1 Kg 19:8)</a:t>
            </a:r>
          </a:p>
          <a:p>
            <a:pPr lvl="0"/>
            <a:r>
              <a:rPr lang="en-SG" dirty="0">
                <a:latin typeface="Calibri" panose="020F0502020204030204" pitchFamily="34" charset="0"/>
              </a:rPr>
              <a:t>Emergency such as a national crisis e.g. King Jehoshaphat (2 </a:t>
            </a:r>
            <a:r>
              <a:rPr lang="en-SG" dirty="0" err="1">
                <a:latin typeface="Calibri" panose="020F0502020204030204" pitchFamily="34" charset="0"/>
              </a:rPr>
              <a:t>Chron</a:t>
            </a:r>
            <a:r>
              <a:rPr lang="en-SG" dirty="0">
                <a:latin typeface="Calibri" panose="020F0502020204030204" pitchFamily="34" charset="0"/>
              </a:rPr>
              <a:t> 20:1-4)</a:t>
            </a:r>
          </a:p>
          <a:p>
            <a:pPr marL="0" indent="0">
              <a:buNone/>
            </a:pPr>
            <a:endParaRPr lang="en-SG" dirty="0">
              <a:latin typeface="Calibri" panose="020F0502020204030204" pitchFamily="34" charset="0"/>
            </a:endParaRP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7193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Where can we fast?</a:t>
            </a:r>
            <a:endParaRPr lang="en-SG" dirty="0">
              <a:latin typeface="Calibri" panose="020F0502020204030204" pitchFamily="34" charset="0"/>
            </a:endParaRPr>
          </a:p>
        </p:txBody>
      </p:sp>
      <p:sp>
        <p:nvSpPr>
          <p:cNvPr id="3" name="Content Placeholder 2"/>
          <p:cNvSpPr>
            <a:spLocks noGrp="1"/>
          </p:cNvSpPr>
          <p:nvPr>
            <p:ph idx="1"/>
          </p:nvPr>
        </p:nvSpPr>
        <p:spPr>
          <a:xfrm>
            <a:off x="1218883" y="1463899"/>
            <a:ext cx="9751060" cy="4572000"/>
          </a:xfrm>
        </p:spPr>
        <p:txBody>
          <a:bodyPr>
            <a:normAutofit/>
          </a:bodyPr>
          <a:lstStyle/>
          <a:p>
            <a:pPr lvl="0"/>
            <a:r>
              <a:rPr lang="en-SG" dirty="0">
                <a:latin typeface="Calibri" panose="020F0502020204030204" pitchFamily="34" charset="0"/>
              </a:rPr>
              <a:t>A place where you can get a good supply of water and find time to be alone with God</a:t>
            </a:r>
          </a:p>
          <a:p>
            <a:pPr lvl="0"/>
            <a:r>
              <a:rPr lang="en-SG" dirty="0">
                <a:latin typeface="Calibri" panose="020F0502020204030204" pitchFamily="34" charset="0"/>
              </a:rPr>
              <a:t>Preferably in a place away from food temptations such as kitchen, pantry or </a:t>
            </a:r>
            <a:r>
              <a:rPr lang="en-SG" dirty="0" smtClean="0">
                <a:latin typeface="Calibri" panose="020F0502020204030204" pitchFamily="34" charset="0"/>
              </a:rPr>
              <a:t>where cookbooks are around</a:t>
            </a:r>
            <a:endParaRPr lang="en-SG" dirty="0">
              <a:latin typeface="Calibri" panose="020F0502020204030204" pitchFamily="34" charset="0"/>
            </a:endParaRPr>
          </a:p>
          <a:p>
            <a:pPr lvl="0"/>
            <a:r>
              <a:rPr lang="en-SG" dirty="0">
                <a:latin typeface="Calibri" panose="020F0502020204030204" pitchFamily="34" charset="0"/>
              </a:rPr>
              <a:t>Exercise lightly while fasting to help you breathe well and aid in the cleansing process</a:t>
            </a:r>
          </a:p>
          <a:p>
            <a:pPr lvl="0"/>
            <a:r>
              <a:rPr lang="en-SG" dirty="0">
                <a:latin typeface="Calibri" panose="020F0502020204030204" pitchFamily="34" charset="0"/>
              </a:rPr>
              <a:t>Be very cautious about taking a sauna or a hot Jacuzzi as they can weaken you further</a:t>
            </a: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468260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How do we go about fasting?</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pPr lvl="0"/>
            <a:r>
              <a:rPr lang="en-SG" dirty="0">
                <a:latin typeface="Calibri" panose="020F0502020204030204" pitchFamily="34" charset="0"/>
              </a:rPr>
              <a:t>Seek the Lord whether He wants you to go on a fast and for how long.  </a:t>
            </a:r>
          </a:p>
          <a:p>
            <a:pPr lvl="0"/>
            <a:r>
              <a:rPr lang="en-SG" dirty="0">
                <a:latin typeface="Calibri" panose="020F0502020204030204" pitchFamily="34" charset="0"/>
              </a:rPr>
              <a:t>If you’re fasting for the first time, start by skipping a meal and then building up to a full day or more fast.  Abstain from solid food but drink liquids.  You may also consider going on a partial fast (Daniel) instead.  </a:t>
            </a:r>
          </a:p>
          <a:p>
            <a:pPr lvl="0"/>
            <a:r>
              <a:rPr lang="en-SG" dirty="0">
                <a:latin typeface="Calibri" panose="020F0502020204030204" pitchFamily="34" charset="0"/>
              </a:rPr>
              <a:t>Water is the best, since soft drinks ‘poison’ the digestive system and inhibit the purifying process, while coffee and tea stimulate the nervous system.  Squeeze a few drops of fresh lemon juice into your water if bad breath is a problem. Consider drinking warm water if you feel cold.  </a:t>
            </a: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3027742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How do we go about fasting?</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pPr lvl="0"/>
            <a:r>
              <a:rPr lang="en-SG" dirty="0">
                <a:latin typeface="Calibri" panose="020F0502020204030204" pitchFamily="34" charset="0"/>
              </a:rPr>
              <a:t>Do not take vitamins or medication while fasting, unless you absolutely must.  Pills of any kind on an empty stomach are not good for you.  </a:t>
            </a:r>
          </a:p>
          <a:p>
            <a:pPr lvl="0"/>
            <a:r>
              <a:rPr lang="en-SG" dirty="0">
                <a:latin typeface="Calibri" panose="020F0502020204030204" pitchFamily="34" charset="0"/>
              </a:rPr>
              <a:t>Limit your activity and exercise moderately.  Rest as much as your schedule allows.  </a:t>
            </a:r>
          </a:p>
          <a:p>
            <a:pPr lvl="0"/>
            <a:r>
              <a:rPr lang="en-SG" dirty="0">
                <a:latin typeface="Calibri" panose="020F0502020204030204" pitchFamily="34" charset="0"/>
              </a:rPr>
              <a:t>Set aside specific and significant time to worship and seek God.  Use the </a:t>
            </a:r>
            <a:r>
              <a:rPr lang="en-SG" b="1" dirty="0">
                <a:latin typeface="Calibri" panose="020F0502020204030204" pitchFamily="34" charset="0"/>
              </a:rPr>
              <a:t>ACTS</a:t>
            </a:r>
            <a:r>
              <a:rPr lang="en-SG" dirty="0">
                <a:latin typeface="Calibri" panose="020F0502020204030204" pitchFamily="34" charset="0"/>
              </a:rPr>
              <a:t> model of communication with God.  Take time to listen (read &amp; meditate on God’s Word) with a pen and notebook by your side.  Monitor the inward attitude of your heart and don’t call attention to what you’re doing unless absolutely necessary. </a:t>
            </a: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528628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How do we go about fasting?</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pPr lvl="0"/>
            <a:r>
              <a:rPr lang="en-SG" dirty="0">
                <a:latin typeface="Calibri" panose="020F0502020204030204" pitchFamily="34" charset="0"/>
              </a:rPr>
              <a:t>The first 3 days are usually the most difficult in terms of physical discomfort and hunger pains as the body is beginning to rid itself of the toxins that have built up over years of poor eating habits.  This is the reason for the coating on the tongue and bad breath.</a:t>
            </a:r>
          </a:p>
          <a:p>
            <a:pPr lvl="0"/>
            <a:r>
              <a:rPr lang="en-SG" dirty="0">
                <a:latin typeface="Calibri" panose="020F0502020204030204" pitchFamily="34" charset="0"/>
              </a:rPr>
              <a:t>Headaches are especially common to those new to fasting and have mistreated your body with processed food or if you regularly have caffeine drinks like tea, coffee and soft drinks.  They are a sign that the body is trying to release something impure.  Once the poison is out of the system, the headache will go away.  </a:t>
            </a: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322377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How do we go about fasting?</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lvl="0"/>
            <a:r>
              <a:rPr lang="en-SG" dirty="0">
                <a:latin typeface="Calibri" panose="020F0502020204030204" pitchFamily="34" charset="0"/>
              </a:rPr>
              <a:t>Nausea and occasional vomiting accompany the fasts of very toxic people.  It is a sign that there are things in the stomach that need to come out.  This is a natural way for the body to rid itself of what it doesn’t need.  Drinking a very warm cup of peppermint herbal tea will help a great deal.  </a:t>
            </a:r>
          </a:p>
          <a:p>
            <a:pPr lvl="0"/>
            <a:r>
              <a:rPr lang="en-SG" dirty="0">
                <a:latin typeface="Calibri" panose="020F0502020204030204" pitchFamily="34" charset="0"/>
              </a:rPr>
              <a:t>Weakness, dizziness or light-headedness are common and there’s no reason to be alarmed by these symptoms unless </a:t>
            </a:r>
            <a:r>
              <a:rPr lang="en-SG" dirty="0" smtClean="0">
                <a:latin typeface="Calibri" panose="020F0502020204030204" pitchFamily="34" charset="0"/>
              </a:rPr>
              <a:t>they </a:t>
            </a:r>
            <a:r>
              <a:rPr lang="en-SG" dirty="0">
                <a:latin typeface="Calibri" panose="020F0502020204030204" pitchFamily="34" charset="0"/>
              </a:rPr>
              <a:t>are extremely unbearable, at which time you should call off the fast.  </a:t>
            </a: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2640579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How do we go about fasting?</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lvl="0"/>
            <a:r>
              <a:rPr lang="en-SG" dirty="0" smtClean="0">
                <a:latin typeface="Calibri" panose="020F0502020204030204" pitchFamily="34" charset="0"/>
              </a:rPr>
              <a:t>For </a:t>
            </a:r>
            <a:r>
              <a:rPr lang="en-SG" dirty="0">
                <a:latin typeface="Calibri" panose="020F0502020204030204" pitchFamily="34" charset="0"/>
              </a:rPr>
              <a:t>a 24-hour fast (1–day) i.e. skip 2 meals such as dinner &amp; breakfast.  Drink fresh fruit juices.  Attempt this once a week for several weeks.  After 2 to 3 weeks, you are prepared to attempt a normal fast of 24 hours by drinking plenty of water only.   </a:t>
            </a:r>
            <a:endParaRPr lang="en-SG" dirty="0" smtClean="0">
              <a:latin typeface="Calibri" panose="020F0502020204030204" pitchFamily="34" charset="0"/>
            </a:endParaRPr>
          </a:p>
          <a:p>
            <a:r>
              <a:rPr lang="en-SG" dirty="0">
                <a:latin typeface="Calibri" panose="020F0502020204030204" pitchFamily="34" charset="0"/>
              </a:rPr>
              <a:t>Break your fast with light meal of fresh fruits &amp; vegetables; no more than 3 different foods at once.</a:t>
            </a:r>
          </a:p>
          <a:p>
            <a:pPr marL="0" lvl="0" indent="0">
              <a:buNone/>
            </a:pPr>
            <a:endParaRPr lang="en-SG" dirty="0">
              <a:latin typeface="Calibri" panose="020F0502020204030204" pitchFamily="34" charset="0"/>
            </a:endParaRP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418413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How do we go about fasting? </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r>
              <a:rPr lang="en-SG" dirty="0" err="1">
                <a:latin typeface="Calibri" panose="020F0502020204030204" pitchFamily="34" charset="0"/>
              </a:rPr>
              <a:t>Dr.</a:t>
            </a:r>
            <a:r>
              <a:rPr lang="en-SG" dirty="0">
                <a:latin typeface="Calibri" panose="020F0502020204030204" pitchFamily="34" charset="0"/>
              </a:rPr>
              <a:t> Julio C. </a:t>
            </a:r>
            <a:r>
              <a:rPr lang="en-SG" dirty="0" err="1">
                <a:latin typeface="Calibri" panose="020F0502020204030204" pitchFamily="34" charset="0"/>
              </a:rPr>
              <a:t>Ruibal</a:t>
            </a:r>
            <a:r>
              <a:rPr lang="en-SG" dirty="0">
                <a:latin typeface="Calibri" panose="020F0502020204030204" pitchFamily="34" charset="0"/>
              </a:rPr>
              <a:t> – a nutritionist, pastor, and specialist in fasting and prayer – suggests a daily schedule and list of juices you may find useful and satisfying. Modify this schedule and the drinks you take to suit your circumstances and tastes.</a:t>
            </a:r>
          </a:p>
          <a:p>
            <a:pPr marL="0" indent="0">
              <a:buNone/>
            </a:pPr>
            <a:r>
              <a:rPr lang="en-SG" i="1" dirty="0">
                <a:latin typeface="Calibri" panose="020F0502020204030204" pitchFamily="34" charset="0"/>
              </a:rPr>
              <a:t>5 a.m. - 8 a.m.</a:t>
            </a:r>
            <a:endParaRPr lang="en-SG" dirty="0">
              <a:latin typeface="Calibri" panose="020F0502020204030204" pitchFamily="34" charset="0"/>
            </a:endParaRPr>
          </a:p>
          <a:p>
            <a:pPr lvl="0"/>
            <a:r>
              <a:rPr lang="en-SG" dirty="0">
                <a:latin typeface="Calibri" panose="020F0502020204030204" pitchFamily="34" charset="0"/>
              </a:rPr>
              <a:t>Fruit juices, preferably freshly squeezed or blended and diluted in 50 percent distilled water if the fruit is </a:t>
            </a:r>
            <a:r>
              <a:rPr lang="en-SG" dirty="0" smtClean="0">
                <a:latin typeface="Calibri" panose="020F0502020204030204" pitchFamily="34" charset="0"/>
              </a:rPr>
              <a:t>acidic. </a:t>
            </a:r>
            <a:r>
              <a:rPr lang="en-SG" dirty="0">
                <a:latin typeface="Calibri" panose="020F0502020204030204" pitchFamily="34" charset="0"/>
              </a:rPr>
              <a:t>Apple, pear, grapefruit, papaya, watermelon, or other fruit juices are generally preferred. If you cannot do your own juicing, buy juices without sugar or additives.</a:t>
            </a: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102392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What is a Solemn Assembly?</a:t>
            </a:r>
            <a:endParaRPr lang="en-SG" b="1"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SG" dirty="0">
                <a:latin typeface="Calibri" panose="020F0502020204030204" pitchFamily="34" charset="0"/>
                <a:cs typeface="Calibri" panose="020F0502020204030204" pitchFamily="34" charset="0"/>
              </a:rPr>
              <a:t>“Consecrate a fast;</a:t>
            </a:r>
            <a:r>
              <a:rPr lang="en-US" dirty="0">
                <a:latin typeface="Calibri" panose="020F0502020204030204" pitchFamily="34" charset="0"/>
                <a:cs typeface="Calibri" panose="020F0502020204030204" pitchFamily="34" charset="0"/>
              </a:rPr>
              <a:t> call a solemn assembly. Gather the elders and all the inhabitants of the land to the house of the </a:t>
            </a:r>
            <a:r>
              <a:rPr lang="en-SG" cap="small" dirty="0">
                <a:latin typeface="Calibri" panose="020F0502020204030204" pitchFamily="34" charset="0"/>
                <a:cs typeface="Calibri" panose="020F0502020204030204" pitchFamily="34" charset="0"/>
              </a:rPr>
              <a:t>Lord</a:t>
            </a:r>
            <a:r>
              <a:rPr lang="en-SG" dirty="0">
                <a:latin typeface="Calibri" panose="020F0502020204030204" pitchFamily="34" charset="0"/>
                <a:cs typeface="Calibri" panose="020F0502020204030204" pitchFamily="34" charset="0"/>
              </a:rPr>
              <a:t> your </a:t>
            </a:r>
            <a:r>
              <a:rPr lang="en-SG" dirty="0" smtClean="0">
                <a:latin typeface="Calibri" panose="020F0502020204030204" pitchFamily="34" charset="0"/>
                <a:cs typeface="Calibri" panose="020F0502020204030204" pitchFamily="34" charset="0"/>
              </a:rPr>
              <a:t>God,</a:t>
            </a:r>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and cry out to the </a:t>
            </a:r>
            <a:r>
              <a:rPr lang="en-SG" cap="small" dirty="0">
                <a:latin typeface="Calibri" panose="020F0502020204030204" pitchFamily="34" charset="0"/>
                <a:cs typeface="Calibri" panose="020F0502020204030204" pitchFamily="34" charset="0"/>
              </a:rPr>
              <a:t>Lord</a:t>
            </a:r>
            <a:r>
              <a:rPr lang="en-SG" dirty="0">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rPr>
              <a:t>”  Joel 1:14 </a:t>
            </a:r>
            <a:r>
              <a:rPr lang="en-US" dirty="0" smtClean="0">
                <a:latin typeface="Calibri" panose="020F0502020204030204" pitchFamily="34" charset="0"/>
                <a:cs typeface="Calibri" panose="020F0502020204030204" pitchFamily="34" charset="0"/>
              </a:rPr>
              <a:t>ESV</a:t>
            </a:r>
            <a:endParaRPr lang="en-US" dirty="0">
              <a:latin typeface="Calibri" panose="020F0502020204030204" pitchFamily="34" charset="0"/>
              <a:cs typeface="Calibri" panose="020F0502020204030204" pitchFamily="34" charset="0"/>
            </a:endParaRPr>
          </a:p>
          <a:p>
            <a:r>
              <a:rPr lang="en-SG" dirty="0">
                <a:latin typeface="Calibri" panose="020F0502020204030204" pitchFamily="34" charset="0"/>
                <a:cs typeface="Calibri" panose="020F0502020204030204" pitchFamily="34" charset="0"/>
              </a:rPr>
              <a:t>A holy convocation of God’s people, uniting corporately to seek God in consecration, fasting and prayer for the Church and the nation</a:t>
            </a:r>
            <a:r>
              <a:rPr lang="en-SG" dirty="0" smtClean="0">
                <a:latin typeface="Calibri" panose="020F0502020204030204" pitchFamily="34" charset="0"/>
                <a:cs typeface="Calibri" panose="020F0502020204030204" pitchFamily="34" charset="0"/>
              </a:rPr>
              <a:t>.</a:t>
            </a:r>
          </a:p>
          <a:p>
            <a:r>
              <a:rPr lang="en-SG" dirty="0">
                <a:latin typeface="Calibri" panose="020F0502020204030204" pitchFamily="34" charset="0"/>
                <a:cs typeface="Calibri" panose="020F0502020204030204" pitchFamily="34" charset="0"/>
              </a:rPr>
              <a:t>This </a:t>
            </a:r>
            <a:r>
              <a:rPr lang="en-SG" dirty="0" smtClean="0">
                <a:latin typeface="Calibri" panose="020F0502020204030204" pitchFamily="34" charset="0"/>
                <a:cs typeface="Calibri" panose="020F0502020204030204" pitchFamily="34" charset="0"/>
              </a:rPr>
              <a:t>would </a:t>
            </a:r>
            <a:r>
              <a:rPr lang="en-SG" dirty="0">
                <a:latin typeface="Calibri" panose="020F0502020204030204" pitchFamily="34" charset="0"/>
                <a:cs typeface="Calibri" panose="020F0502020204030204" pitchFamily="34" charset="0"/>
              </a:rPr>
              <a:t>be a historic first for Singapore as Solemn Assemblies would occur simultaneously on the evenings across participating churches (in 4 regions – N, C, E, W) </a:t>
            </a:r>
            <a:r>
              <a:rPr lang="en-SG" dirty="0" smtClean="0">
                <a:latin typeface="Calibri" panose="020F0502020204030204" pitchFamily="34" charset="0"/>
                <a:cs typeface="Calibri" panose="020F0502020204030204" pitchFamily="34" charset="0"/>
              </a:rPr>
              <a:t>from </a:t>
            </a:r>
            <a:r>
              <a:rPr lang="en-SG" dirty="0">
                <a:latin typeface="Calibri" panose="020F0502020204030204" pitchFamily="34" charset="0"/>
                <a:cs typeface="Calibri" panose="020F0502020204030204" pitchFamily="34" charset="0"/>
              </a:rPr>
              <a:t>1 July to 7 </a:t>
            </a:r>
            <a:r>
              <a:rPr lang="en-SG" dirty="0" smtClean="0">
                <a:latin typeface="Calibri" panose="020F0502020204030204" pitchFamily="34" charset="0"/>
                <a:cs typeface="Calibri" panose="020F0502020204030204" pitchFamily="34" charset="0"/>
              </a:rPr>
              <a:t>Aug. </a:t>
            </a:r>
          </a:p>
          <a:p>
            <a:r>
              <a:rPr lang="en-SG" dirty="0" smtClean="0">
                <a:latin typeface="Calibri" panose="020F0502020204030204" pitchFamily="34" charset="0"/>
                <a:cs typeface="Calibri" panose="020F0502020204030204" pitchFamily="34" charset="0"/>
              </a:rPr>
              <a:t>Bethesda Cathedral: 22 – 28 July 2018 (8 – 10 pm)</a:t>
            </a:r>
            <a:endParaRPr lang="en-US" dirty="0" smtClean="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199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How do we go about fasting?</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SG" i="1" dirty="0">
                <a:latin typeface="Calibri" panose="020F0502020204030204" pitchFamily="34" charset="0"/>
              </a:rPr>
              <a:t>10:30 a.m. - noon</a:t>
            </a:r>
            <a:endParaRPr lang="en-SG" dirty="0">
              <a:latin typeface="Calibri" panose="020F0502020204030204" pitchFamily="34" charset="0"/>
            </a:endParaRPr>
          </a:p>
          <a:p>
            <a:pPr lvl="0"/>
            <a:r>
              <a:rPr lang="en-SG" dirty="0">
                <a:latin typeface="Calibri" panose="020F0502020204030204" pitchFamily="34" charset="0"/>
              </a:rPr>
              <a:t>Fresh vegetable juice made from lettuce, celery, and carrots in three equal parts.</a:t>
            </a:r>
          </a:p>
          <a:p>
            <a:pPr marL="0" indent="0">
              <a:buNone/>
            </a:pPr>
            <a:r>
              <a:rPr lang="en-SG" i="1" dirty="0">
                <a:latin typeface="Calibri" panose="020F0502020204030204" pitchFamily="34" charset="0"/>
              </a:rPr>
              <a:t>2:30 p.m. - 4 p.m.</a:t>
            </a:r>
            <a:endParaRPr lang="en-SG" dirty="0">
              <a:latin typeface="Calibri" panose="020F0502020204030204" pitchFamily="34" charset="0"/>
            </a:endParaRPr>
          </a:p>
          <a:p>
            <a:pPr lvl="0"/>
            <a:r>
              <a:rPr lang="en-SG" dirty="0">
                <a:latin typeface="Calibri" panose="020F0502020204030204" pitchFamily="34" charset="0"/>
              </a:rPr>
              <a:t>Herb tea with a drop of honey. Avoid black tea or any tea with caffeine.</a:t>
            </a:r>
          </a:p>
          <a:p>
            <a:pPr marL="0" indent="0">
              <a:buNone/>
            </a:pPr>
            <a:r>
              <a:rPr lang="en-SG" i="1" dirty="0">
                <a:latin typeface="Calibri" panose="020F0502020204030204" pitchFamily="34" charset="0"/>
              </a:rPr>
              <a:t>6 p.m. - 8:30 p.m.</a:t>
            </a:r>
            <a:endParaRPr lang="en-SG" dirty="0">
              <a:latin typeface="Calibri" panose="020F0502020204030204" pitchFamily="34" charset="0"/>
            </a:endParaRPr>
          </a:p>
          <a:p>
            <a:pPr lvl="0"/>
            <a:r>
              <a:rPr lang="en-SG" dirty="0">
                <a:latin typeface="Calibri" panose="020F0502020204030204" pitchFamily="34" charset="0"/>
              </a:rPr>
              <a:t>Broth made from boiling potatoes, celery, and carrots with no salt. After boiling about half an hour, pour the water into a container and drink it.</a:t>
            </a: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1132658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b="1" dirty="0" smtClean="0">
                <a:latin typeface="Calibri" panose="020F0502020204030204" pitchFamily="34" charset="0"/>
              </a:rPr>
              <a:t>Solemn Assemblies held at BC (</a:t>
            </a:r>
            <a:r>
              <a:rPr lang="en-SG" b="1" dirty="0" smtClean="0">
                <a:latin typeface="Calibri" panose="020F0502020204030204" pitchFamily="34" charset="0"/>
                <a:cs typeface="Calibri" panose="020F0502020204030204" pitchFamily="34" charset="0"/>
              </a:rPr>
              <a:t>22 </a:t>
            </a:r>
            <a:r>
              <a:rPr lang="en-SG" b="1" dirty="0">
                <a:latin typeface="Calibri" panose="020F0502020204030204" pitchFamily="34" charset="0"/>
                <a:cs typeface="Calibri" panose="020F0502020204030204" pitchFamily="34" charset="0"/>
              </a:rPr>
              <a:t>– 28 July </a:t>
            </a:r>
            <a:r>
              <a:rPr lang="en-SG" b="1" dirty="0" smtClean="0">
                <a:latin typeface="Calibri" panose="020F0502020204030204" pitchFamily="34" charset="0"/>
                <a:cs typeface="Calibri" panose="020F0502020204030204" pitchFamily="34" charset="0"/>
              </a:rPr>
              <a:t>2018)</a:t>
            </a:r>
            <a:endParaRPr lang="en-SG" b="1" dirty="0">
              <a:latin typeface="Calibri" panose="020F0502020204030204" pitchFamily="34" charset="0"/>
            </a:endParaRPr>
          </a:p>
        </p:txBody>
      </p:sp>
      <p:sp>
        <p:nvSpPr>
          <p:cNvPr id="3" name="Content Placeholder 2"/>
          <p:cNvSpPr>
            <a:spLocks noGrp="1"/>
          </p:cNvSpPr>
          <p:nvPr>
            <p:ph idx="1"/>
          </p:nvPr>
        </p:nvSpPr>
        <p:spPr>
          <a:xfrm>
            <a:off x="1218882" y="1600200"/>
            <a:ext cx="10060105" cy="4925144"/>
          </a:xfrm>
        </p:spPr>
        <p:txBody>
          <a:bodyPr>
            <a:normAutofit fontScale="92500"/>
          </a:bodyPr>
          <a:lstStyle/>
          <a:p>
            <a:r>
              <a:rPr lang="en-SG" sz="3000" dirty="0" smtClean="0">
                <a:latin typeface="Calibri" panose="020F0502020204030204" pitchFamily="34" charset="0"/>
              </a:rPr>
              <a:t>Fast by foregoing one meal each day; drink plenty of water</a:t>
            </a:r>
          </a:p>
          <a:p>
            <a:r>
              <a:rPr lang="en-SG" sz="3000" dirty="0" smtClean="0">
                <a:latin typeface="Calibri" panose="020F0502020204030204" pitchFamily="34" charset="0"/>
              </a:rPr>
              <a:t>Come together to seek God’s face (R-C-S-A)</a:t>
            </a:r>
          </a:p>
          <a:p>
            <a:r>
              <a:rPr lang="en-SG" sz="3000" dirty="0" smtClean="0">
                <a:latin typeface="Calibri" panose="020F0502020204030204" pitchFamily="34" charset="0"/>
              </a:rPr>
              <a:t>Be in a prayerful attitude throughout the day</a:t>
            </a:r>
          </a:p>
          <a:p>
            <a:r>
              <a:rPr lang="en-SG" sz="3000" dirty="0" smtClean="0">
                <a:latin typeface="Calibri" panose="020F0502020204030204" pitchFamily="34" charset="0"/>
              </a:rPr>
              <a:t>Listen to what God has to say to you inasmuch as you talk to Him</a:t>
            </a:r>
          </a:p>
          <a:p>
            <a:pPr marL="0" indent="0">
              <a:buNone/>
            </a:pPr>
            <a:r>
              <a:rPr lang="en-SG" sz="3000" dirty="0">
                <a:latin typeface="Calibri" panose="020F0502020204030204" pitchFamily="34" charset="0"/>
                <a:cs typeface="Calibri" panose="020F0502020204030204" pitchFamily="34" charset="0"/>
              </a:rPr>
              <a:t>“The kind of fasting I want is this: Remove the chains of oppression and the yoke of injustice, and let the oppressed go free. </a:t>
            </a:r>
            <a:r>
              <a:rPr lang="en-US" sz="3000" b="1" baseline="30000" dirty="0">
                <a:latin typeface="Calibri" panose="020F0502020204030204" pitchFamily="34" charset="0"/>
                <a:cs typeface="Calibri" panose="020F0502020204030204" pitchFamily="34" charset="0"/>
              </a:rPr>
              <a:t> </a:t>
            </a:r>
            <a:r>
              <a:rPr lang="en-US" sz="3000" dirty="0">
                <a:latin typeface="Calibri" panose="020F0502020204030204" pitchFamily="34" charset="0"/>
                <a:cs typeface="Calibri" panose="020F0502020204030204" pitchFamily="34" charset="0"/>
              </a:rPr>
              <a:t>Share your food with the hungry and open your homes to the homeless poor. Give clothes to those who have nothing to wear, and do not refuse to help your own relatives.”  Is 58:6-7 GNT </a:t>
            </a:r>
            <a:endParaRPr lang="en-SG" sz="3000" dirty="0" smtClean="0">
              <a:latin typeface="Calibri" panose="020F0502020204030204" pitchFamily="34" charset="0"/>
              <a:cs typeface="Calibri" panose="020F0502020204030204" pitchFamily="34" charset="0"/>
            </a:endParaRPr>
          </a:p>
          <a:p>
            <a:endParaRPr lang="en-SG" dirty="0">
              <a:latin typeface="Calibri" panose="020F0502020204030204" pitchFamily="34" charset="0"/>
            </a:endParaRPr>
          </a:p>
        </p:txBody>
      </p:sp>
    </p:spTree>
    <p:extLst>
      <p:ext uri="{BB962C8B-B14F-4D97-AF65-F5344CB8AC3E}">
        <p14:creationId xmlns:p14="http://schemas.microsoft.com/office/powerpoint/2010/main" val="3024782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3" y="0"/>
            <a:ext cx="10780186" cy="1295400"/>
          </a:xfrm>
        </p:spPr>
        <p:txBody>
          <a:bodyPr/>
          <a:lstStyle/>
          <a:p>
            <a:r>
              <a:rPr lang="en-SG" b="1" dirty="0">
                <a:latin typeface="Calibri" panose="020F0502020204030204" pitchFamily="34" charset="0"/>
                <a:cs typeface="Calibri" panose="020F0502020204030204" pitchFamily="34" charset="0"/>
              </a:rPr>
              <a:t>What is the purpose of the 40.Day Solemn Assemblies?</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41884" y="1271586"/>
            <a:ext cx="10513168" cy="4572000"/>
          </a:xfrm>
        </p:spPr>
        <p:txBody>
          <a:bodyPr>
            <a:noAutofit/>
          </a:bodyPr>
          <a:lstStyle/>
          <a:p>
            <a:pPr marL="0" indent="0">
              <a:buNone/>
            </a:pPr>
            <a:r>
              <a:rPr lang="en-SG" dirty="0" smtClean="0">
                <a:latin typeface="Calibri" panose="020F0502020204030204" pitchFamily="34" charset="0"/>
              </a:rPr>
              <a:t>“If My </a:t>
            </a:r>
            <a:r>
              <a:rPr lang="en-SG" dirty="0">
                <a:latin typeface="Calibri" panose="020F0502020204030204" pitchFamily="34" charset="0"/>
              </a:rPr>
              <a:t>people who are called by My name will </a:t>
            </a:r>
            <a:r>
              <a:rPr lang="en-SG" u="sng" dirty="0">
                <a:latin typeface="Calibri" panose="020F0502020204030204" pitchFamily="34" charset="0"/>
              </a:rPr>
              <a:t>humble</a:t>
            </a:r>
            <a:r>
              <a:rPr lang="en-SG" dirty="0">
                <a:latin typeface="Calibri" panose="020F0502020204030204" pitchFamily="34" charset="0"/>
              </a:rPr>
              <a:t> themselves, and </a:t>
            </a:r>
            <a:r>
              <a:rPr lang="en-SG" u="sng" dirty="0">
                <a:latin typeface="Calibri" panose="020F0502020204030204" pitchFamily="34" charset="0"/>
              </a:rPr>
              <a:t>pray</a:t>
            </a:r>
            <a:r>
              <a:rPr lang="en-SG" dirty="0">
                <a:latin typeface="Calibri" panose="020F0502020204030204" pitchFamily="34" charset="0"/>
              </a:rPr>
              <a:t> and </a:t>
            </a:r>
            <a:r>
              <a:rPr lang="en-SG" u="sng" dirty="0">
                <a:latin typeface="Calibri" panose="020F0502020204030204" pitchFamily="34" charset="0"/>
              </a:rPr>
              <a:t>seek My face</a:t>
            </a:r>
            <a:r>
              <a:rPr lang="en-SG" dirty="0">
                <a:latin typeface="Calibri" panose="020F0502020204030204" pitchFamily="34" charset="0"/>
              </a:rPr>
              <a:t>, and </a:t>
            </a:r>
            <a:r>
              <a:rPr lang="en-SG" u="sng" dirty="0">
                <a:latin typeface="Calibri" panose="020F0502020204030204" pitchFamily="34" charset="0"/>
              </a:rPr>
              <a:t>turn from their wicked ways</a:t>
            </a:r>
            <a:r>
              <a:rPr lang="en-SG" dirty="0">
                <a:latin typeface="Calibri" panose="020F0502020204030204" pitchFamily="34" charset="0"/>
              </a:rPr>
              <a:t>, then I will hear from heaven, and will forgive their sin and heal their land</a:t>
            </a:r>
            <a:r>
              <a:rPr lang="en-SG" dirty="0" smtClean="0">
                <a:latin typeface="Calibri" panose="020F0502020204030204" pitchFamily="34" charset="0"/>
              </a:rPr>
              <a:t>.”            					              2 </a:t>
            </a:r>
            <a:r>
              <a:rPr lang="en-SG" dirty="0" err="1" smtClean="0">
                <a:latin typeface="Calibri" panose="020F0502020204030204" pitchFamily="34" charset="0"/>
              </a:rPr>
              <a:t>Chron</a:t>
            </a:r>
            <a:r>
              <a:rPr lang="en-SG" dirty="0" smtClean="0">
                <a:latin typeface="Calibri" panose="020F0502020204030204" pitchFamily="34" charset="0"/>
              </a:rPr>
              <a:t> 7:14 NKJV</a:t>
            </a:r>
          </a:p>
          <a:p>
            <a:pPr lvl="0"/>
            <a:r>
              <a:rPr lang="en-SG" dirty="0">
                <a:latin typeface="Calibri" panose="020F0502020204030204" pitchFamily="34" charset="0"/>
                <a:cs typeface="Calibri" panose="020F0502020204030204" pitchFamily="34" charset="0"/>
              </a:rPr>
              <a:t>To return to God in repentance for personal, corporate and national </a:t>
            </a:r>
            <a:r>
              <a:rPr lang="en-SG" dirty="0" smtClean="0">
                <a:latin typeface="Calibri" panose="020F0502020204030204" pitchFamily="34" charset="0"/>
                <a:cs typeface="Calibri" panose="020F0502020204030204" pitchFamily="34" charset="0"/>
              </a:rPr>
              <a:t>sins (Joel 2:13-14).</a:t>
            </a:r>
            <a:endParaRPr lang="en-US" dirty="0">
              <a:latin typeface="Calibri" panose="020F0502020204030204" pitchFamily="34" charset="0"/>
              <a:cs typeface="Calibri" panose="020F0502020204030204" pitchFamily="34" charset="0"/>
            </a:endParaRPr>
          </a:p>
          <a:p>
            <a:pPr lvl="0"/>
            <a:r>
              <a:rPr lang="en-SG" dirty="0">
                <a:latin typeface="Calibri" panose="020F0502020204030204" pitchFamily="34" charset="0"/>
                <a:cs typeface="Calibri" panose="020F0502020204030204" pitchFamily="34" charset="0"/>
              </a:rPr>
              <a:t>To consecrate ourselves to seek first the Kingdom of God and His </a:t>
            </a:r>
            <a:r>
              <a:rPr lang="en-SG" dirty="0" smtClean="0">
                <a:latin typeface="Calibri" panose="020F0502020204030204" pitchFamily="34" charset="0"/>
                <a:cs typeface="Calibri" panose="020F0502020204030204" pitchFamily="34" charset="0"/>
              </a:rPr>
              <a:t>righteousness (Joel 1:14). </a:t>
            </a:r>
            <a:endParaRPr lang="en-US" dirty="0">
              <a:latin typeface="Calibri" panose="020F0502020204030204" pitchFamily="34" charset="0"/>
              <a:cs typeface="Calibri" panose="020F0502020204030204" pitchFamily="34" charset="0"/>
            </a:endParaRPr>
          </a:p>
          <a:p>
            <a:pPr lvl="0"/>
            <a:r>
              <a:rPr lang="en-SG" dirty="0">
                <a:latin typeface="Calibri" panose="020F0502020204030204" pitchFamily="34" charset="0"/>
                <a:cs typeface="Calibri" panose="020F0502020204030204" pitchFamily="34" charset="0"/>
              </a:rPr>
              <a:t>To cry out to God for salvation </a:t>
            </a:r>
            <a:r>
              <a:rPr lang="en-SG" dirty="0" smtClean="0">
                <a:latin typeface="Calibri" panose="020F0502020204030204" pitchFamily="34" charset="0"/>
                <a:cs typeface="Calibri" panose="020F0502020204030204" pitchFamily="34" charset="0"/>
              </a:rPr>
              <a:t>of </a:t>
            </a:r>
            <a:r>
              <a:rPr lang="en-SG" dirty="0">
                <a:latin typeface="Calibri" panose="020F0502020204030204" pitchFamily="34" charset="0"/>
                <a:cs typeface="Calibri" panose="020F0502020204030204" pitchFamily="34" charset="0"/>
              </a:rPr>
              <a:t>the unsaved in our </a:t>
            </a:r>
            <a:r>
              <a:rPr lang="en-SG" dirty="0" smtClean="0">
                <a:latin typeface="Calibri" panose="020F0502020204030204" pitchFamily="34" charset="0"/>
                <a:cs typeface="Calibri" panose="020F0502020204030204" pitchFamily="34" charset="0"/>
              </a:rPr>
              <a:t>land (Joel 2:32).</a:t>
            </a:r>
            <a:endParaRPr lang="en-US" dirty="0">
              <a:latin typeface="Calibri" panose="020F0502020204030204" pitchFamily="34" charset="0"/>
              <a:cs typeface="Calibri" panose="020F0502020204030204" pitchFamily="34" charset="0"/>
            </a:endParaRPr>
          </a:p>
          <a:p>
            <a:pPr lvl="0"/>
            <a:r>
              <a:rPr lang="en-SG" dirty="0">
                <a:latin typeface="Calibri" panose="020F0502020204030204" pitchFamily="34" charset="0"/>
                <a:cs typeface="Calibri" panose="020F0502020204030204" pitchFamily="34" charset="0"/>
              </a:rPr>
              <a:t>To set apart this generation, the next </a:t>
            </a:r>
            <a:r>
              <a:rPr lang="en-SG" dirty="0" smtClean="0">
                <a:latin typeface="Calibri" panose="020F0502020204030204" pitchFamily="34" charset="0"/>
                <a:cs typeface="Calibri" panose="020F0502020204030204" pitchFamily="34" charset="0"/>
              </a:rPr>
              <a:t>and </a:t>
            </a:r>
            <a:r>
              <a:rPr lang="en-SG" dirty="0">
                <a:latin typeface="Calibri" panose="020F0502020204030204" pitchFamily="34" charset="0"/>
                <a:cs typeface="Calibri" panose="020F0502020204030204" pitchFamily="34" charset="0"/>
              </a:rPr>
              <a:t>every generation to fulfil our destiny as Antioch of </a:t>
            </a:r>
            <a:r>
              <a:rPr lang="en-SG" dirty="0" smtClean="0">
                <a:latin typeface="Calibri" panose="020F0502020204030204" pitchFamily="34" charset="0"/>
                <a:cs typeface="Calibri" panose="020F0502020204030204" pitchFamily="34" charset="0"/>
              </a:rPr>
              <a:t>Asia (Joel 1:3).</a:t>
            </a:r>
            <a:endParaRPr lang="en-US" dirty="0">
              <a:latin typeface="Calibri" panose="020F0502020204030204" pitchFamily="34" charset="0"/>
              <a:cs typeface="Calibri" panose="020F0502020204030204" pitchFamily="34" charset="0"/>
            </a:endParaRPr>
          </a:p>
          <a:p>
            <a:pPr marL="0" indent="0">
              <a:buNone/>
            </a:pPr>
            <a:endParaRPr lang="en-SG" dirty="0">
              <a:latin typeface="Calibri" panose="020F0502020204030204" pitchFamily="34" charset="0"/>
            </a:endParaRPr>
          </a:p>
        </p:txBody>
      </p:sp>
    </p:spTree>
    <p:extLst>
      <p:ext uri="{BB962C8B-B14F-4D97-AF65-F5344CB8AC3E}">
        <p14:creationId xmlns:p14="http://schemas.microsoft.com/office/powerpoint/2010/main" val="2635736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latin typeface="Calibri" panose="020F0502020204030204" pitchFamily="34" charset="0"/>
              </a:rPr>
              <a:t>Live to Eat or Eat to Live?</a:t>
            </a:r>
            <a:endParaRPr lang="en-US" b="1" dirty="0">
              <a:latin typeface="Calibri" panose="020F0502020204030204" pitchFamily="34" charset="0"/>
            </a:endParaRPr>
          </a:p>
        </p:txBody>
      </p:sp>
      <p:sp>
        <p:nvSpPr>
          <p:cNvPr id="6" name="Content Placeholder 5"/>
          <p:cNvSpPr>
            <a:spLocks noGrp="1"/>
          </p:cNvSpPr>
          <p:nvPr>
            <p:ph idx="1"/>
          </p:nvPr>
        </p:nvSpPr>
        <p:spPr/>
        <p:txBody>
          <a:bodyPr/>
          <a:lstStyle/>
          <a:p>
            <a:pPr marL="0" indent="0">
              <a:buNone/>
            </a:pPr>
            <a:endParaRPr lang="en-SG" dirty="0" smtClean="0">
              <a:latin typeface="Calibri" panose="020F0502020204030204" pitchFamily="34" charset="0"/>
            </a:endParaRPr>
          </a:p>
          <a:p>
            <a:pPr marL="0" indent="0">
              <a:buNone/>
            </a:pPr>
            <a:r>
              <a:rPr lang="en-SG" sz="3200" dirty="0" smtClean="0">
                <a:latin typeface="Calibri" panose="020F0502020204030204" pitchFamily="34" charset="0"/>
              </a:rPr>
              <a:t>For </a:t>
            </a:r>
            <a:r>
              <a:rPr lang="en-SG" sz="3200" dirty="0">
                <a:latin typeface="Calibri" panose="020F0502020204030204" pitchFamily="34" charset="0"/>
              </a:rPr>
              <a:t>the kingdom of God is not a matter of eating and drinking but of righteousness and peace and joy in the Holy Spirit.  </a:t>
            </a:r>
            <a:r>
              <a:rPr lang="en-SG" sz="3200" dirty="0" smtClean="0">
                <a:latin typeface="Calibri" panose="020F0502020204030204" pitchFamily="34" charset="0"/>
              </a:rPr>
              <a:t>		  	                   Rom </a:t>
            </a:r>
            <a:r>
              <a:rPr lang="en-SG" sz="3200" dirty="0">
                <a:latin typeface="Calibri" panose="020F0502020204030204" pitchFamily="34" charset="0"/>
              </a:rPr>
              <a:t>14:17 ESV</a:t>
            </a:r>
          </a:p>
        </p:txBody>
      </p:sp>
    </p:spTree>
    <p:extLst>
      <p:ext uri="{BB962C8B-B14F-4D97-AF65-F5344CB8AC3E}">
        <p14:creationId xmlns:p14="http://schemas.microsoft.com/office/powerpoint/2010/main" val="204134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a:latin typeface="Calibri" panose="020F0502020204030204" pitchFamily="34" charset="0"/>
              </a:rPr>
              <a:t>What is fasting</a:t>
            </a:r>
            <a:r>
              <a:rPr lang="en-SG" b="1" dirty="0" smtClean="0">
                <a:latin typeface="Calibri" panose="020F0502020204030204" pitchFamily="34" charset="0"/>
              </a:rPr>
              <a:t>?</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SG" dirty="0">
                <a:latin typeface="Calibri" panose="020F0502020204030204" pitchFamily="34" charset="0"/>
              </a:rPr>
              <a:t>Fasting </a:t>
            </a:r>
            <a:r>
              <a:rPr lang="en-SG" dirty="0" smtClean="0">
                <a:latin typeface="Calibri" panose="020F0502020204030204" pitchFamily="34" charset="0"/>
              </a:rPr>
              <a:t>(</a:t>
            </a:r>
            <a:r>
              <a:rPr lang="en-SG" i="1" dirty="0" err="1">
                <a:latin typeface="Calibri" panose="020F0502020204030204" pitchFamily="34" charset="0"/>
              </a:rPr>
              <a:t>nēsteuō</a:t>
            </a:r>
            <a:r>
              <a:rPr lang="en-SG" dirty="0" smtClean="0">
                <a:latin typeface="Calibri" panose="020F0502020204030204" pitchFamily="34" charset="0"/>
              </a:rPr>
              <a:t>): </a:t>
            </a:r>
            <a:r>
              <a:rPr lang="en-SG" dirty="0">
                <a:latin typeface="Calibri" panose="020F0502020204030204" pitchFamily="34" charset="0"/>
              </a:rPr>
              <a:t>A deliberate abstaining from food for a set period of time in order to give </a:t>
            </a:r>
            <a:r>
              <a:rPr lang="en-SG" dirty="0" smtClean="0">
                <a:latin typeface="Calibri" panose="020F0502020204030204" pitchFamily="34" charset="0"/>
              </a:rPr>
              <a:t>oneself </a:t>
            </a:r>
            <a:r>
              <a:rPr lang="en-SG" dirty="0">
                <a:latin typeface="Calibri" panose="020F0502020204030204" pitchFamily="34" charset="0"/>
              </a:rPr>
              <a:t>more completely to prayer and seeking God’s face.  It’s an outward act that expresses an inward humility toward God.  </a:t>
            </a:r>
            <a:r>
              <a:rPr lang="en-SG" dirty="0" smtClean="0">
                <a:latin typeface="Calibri" panose="020F0502020204030204" pitchFamily="34" charset="0"/>
              </a:rPr>
              <a:t>There are 3 different kinds of fast:</a:t>
            </a:r>
          </a:p>
          <a:p>
            <a:pPr marL="514350" lvl="0" indent="-514350">
              <a:buFont typeface="+mj-lt"/>
              <a:buAutoNum type="arabicParenR"/>
            </a:pPr>
            <a:r>
              <a:rPr lang="en-SG" dirty="0">
                <a:latin typeface="Calibri" panose="020F0502020204030204" pitchFamily="34" charset="0"/>
              </a:rPr>
              <a:t>Normal: abstaining from all food but not from water (Lk 4:2)</a:t>
            </a:r>
          </a:p>
          <a:p>
            <a:pPr marL="514350" lvl="0" indent="-514350">
              <a:buFont typeface="+mj-lt"/>
              <a:buAutoNum type="arabicParenR"/>
            </a:pPr>
            <a:r>
              <a:rPr lang="en-SG" dirty="0">
                <a:latin typeface="Calibri" panose="020F0502020204030204" pitchFamily="34" charset="0"/>
              </a:rPr>
              <a:t>Partial: restriction of diet but not total abstention (Dan 10:3) </a:t>
            </a:r>
          </a:p>
          <a:p>
            <a:pPr marL="514350" lvl="0" indent="-514350">
              <a:buFont typeface="+mj-lt"/>
              <a:buAutoNum type="arabicParenR"/>
            </a:pPr>
            <a:r>
              <a:rPr lang="en-SG" dirty="0">
                <a:latin typeface="Calibri" panose="020F0502020204030204" pitchFamily="34" charset="0"/>
              </a:rPr>
              <a:t>Absolute: abstaining from both food and water (Est 4:16; </a:t>
            </a:r>
            <a:r>
              <a:rPr lang="en-SG" dirty="0" err="1">
                <a:latin typeface="Calibri" panose="020F0502020204030204" pitchFamily="34" charset="0"/>
              </a:rPr>
              <a:t>Acs</a:t>
            </a:r>
            <a:r>
              <a:rPr lang="en-SG" dirty="0">
                <a:latin typeface="Calibri" panose="020F0502020204030204" pitchFamily="34" charset="0"/>
              </a:rPr>
              <a:t> 9:9); the human body cannot go without water </a:t>
            </a:r>
            <a:r>
              <a:rPr lang="en-SG" dirty="0" smtClean="0">
                <a:latin typeface="Calibri" panose="020F0502020204030204" pitchFamily="34" charset="0"/>
              </a:rPr>
              <a:t>for more </a:t>
            </a:r>
            <a:r>
              <a:rPr lang="en-SG" dirty="0">
                <a:latin typeface="Calibri" panose="020F0502020204030204" pitchFamily="34" charset="0"/>
              </a:rPr>
              <a:t>than 3 days.  Moses &amp; Elijah engaged in what might be considered supernatural absolute fasts for 40 days (Dt 9:9; 1 Kg 19:8), which should never be attempted unless one receives a clear command from God</a:t>
            </a: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416782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Why do we fast?</a:t>
            </a:r>
            <a:endParaRPr lang="en-SG" dirty="0">
              <a:latin typeface="Calibri" panose="020F0502020204030204" pitchFamily="34" charset="0"/>
            </a:endParaRPr>
          </a:p>
        </p:txBody>
      </p:sp>
      <p:sp>
        <p:nvSpPr>
          <p:cNvPr id="3" name="Content Placeholder 2"/>
          <p:cNvSpPr>
            <a:spLocks noGrp="1"/>
          </p:cNvSpPr>
          <p:nvPr>
            <p:ph idx="1"/>
          </p:nvPr>
        </p:nvSpPr>
        <p:spPr>
          <a:xfrm>
            <a:off x="1218882" y="1600200"/>
            <a:ext cx="10348137" cy="4572000"/>
          </a:xfrm>
        </p:spPr>
        <p:txBody>
          <a:bodyPr>
            <a:normAutofit lnSpcReduction="10000"/>
          </a:bodyPr>
          <a:lstStyle/>
          <a:p>
            <a:pPr marL="514350" lvl="0" indent="-514350">
              <a:buFont typeface="+mj-lt"/>
              <a:buAutoNum type="arabicParenR"/>
            </a:pPr>
            <a:r>
              <a:rPr lang="en-SG" dirty="0">
                <a:latin typeface="Calibri" panose="020F0502020204030204" pitchFamily="34" charset="0"/>
              </a:rPr>
              <a:t>T</a:t>
            </a:r>
            <a:r>
              <a:rPr lang="en-SG" dirty="0" smtClean="0">
                <a:latin typeface="Calibri" panose="020F0502020204030204" pitchFamily="34" charset="0"/>
              </a:rPr>
              <a:t>o </a:t>
            </a:r>
            <a:r>
              <a:rPr lang="en-SG" dirty="0">
                <a:latin typeface="Calibri" panose="020F0502020204030204" pitchFamily="34" charset="0"/>
              </a:rPr>
              <a:t>humble oneself before God </a:t>
            </a:r>
            <a:r>
              <a:rPr lang="en-SG" dirty="0" smtClean="0">
                <a:latin typeface="Calibri" panose="020F0502020204030204" pitchFamily="34" charset="0"/>
              </a:rPr>
              <a:t>(2 </a:t>
            </a:r>
            <a:r>
              <a:rPr lang="en-SG" dirty="0" err="1" smtClean="0">
                <a:latin typeface="Calibri" panose="020F0502020204030204" pitchFamily="34" charset="0"/>
              </a:rPr>
              <a:t>Chron</a:t>
            </a:r>
            <a:r>
              <a:rPr lang="en-SG" dirty="0" smtClean="0">
                <a:latin typeface="Calibri" panose="020F0502020204030204" pitchFamily="34" charset="0"/>
              </a:rPr>
              <a:t> 7:14)</a:t>
            </a:r>
            <a:endParaRPr lang="en-SG" dirty="0">
              <a:latin typeface="Calibri" panose="020F0502020204030204" pitchFamily="34" charset="0"/>
            </a:endParaRPr>
          </a:p>
          <a:p>
            <a:pPr marL="514350" indent="-514350">
              <a:buFont typeface="+mj-lt"/>
              <a:buAutoNum type="arabicParenR" startAt="2"/>
            </a:pPr>
            <a:r>
              <a:rPr lang="en-SG" dirty="0" smtClean="0">
                <a:latin typeface="Calibri" panose="020F0502020204030204" pitchFamily="34" charset="0"/>
              </a:rPr>
              <a:t>To </a:t>
            </a:r>
            <a:r>
              <a:rPr lang="en-SG" dirty="0">
                <a:latin typeface="Calibri" panose="020F0502020204030204" pitchFamily="34" charset="0"/>
              </a:rPr>
              <a:t>pray for the recovery of others </a:t>
            </a:r>
            <a:r>
              <a:rPr lang="en-SG" dirty="0" smtClean="0">
                <a:latin typeface="Calibri" panose="020F0502020204030204" pitchFamily="34" charset="0"/>
              </a:rPr>
              <a:t>(2 </a:t>
            </a:r>
            <a:r>
              <a:rPr lang="en-SG" dirty="0">
                <a:latin typeface="Calibri" panose="020F0502020204030204" pitchFamily="34" charset="0"/>
              </a:rPr>
              <a:t>Sam 12:15-18)</a:t>
            </a:r>
          </a:p>
          <a:p>
            <a:pPr marL="0" indent="0">
              <a:buNone/>
            </a:pPr>
            <a:r>
              <a:rPr lang="en-SG" dirty="0" smtClean="0">
                <a:latin typeface="Calibri" panose="020F0502020204030204" pitchFamily="34" charset="0"/>
              </a:rPr>
              <a:t>“But </a:t>
            </a:r>
            <a:r>
              <a:rPr lang="en-SG" dirty="0">
                <a:latin typeface="Calibri" panose="020F0502020204030204" pitchFamily="34" charset="0"/>
              </a:rPr>
              <a:t>I, when they were </a:t>
            </a:r>
            <a:r>
              <a:rPr lang="en-SG" dirty="0" smtClean="0">
                <a:latin typeface="Calibri" panose="020F0502020204030204" pitchFamily="34" charset="0"/>
              </a:rPr>
              <a:t>sick – I</a:t>
            </a:r>
            <a:r>
              <a:rPr lang="en-SG" dirty="0">
                <a:latin typeface="Calibri" panose="020F0502020204030204" pitchFamily="34" charset="0"/>
              </a:rPr>
              <a:t> wore </a:t>
            </a:r>
            <a:r>
              <a:rPr lang="en-SG" dirty="0" smtClean="0">
                <a:latin typeface="Calibri" panose="020F0502020204030204" pitchFamily="34" charset="0"/>
              </a:rPr>
              <a:t>sackcloth; I</a:t>
            </a:r>
            <a:r>
              <a:rPr lang="en-SG" dirty="0">
                <a:latin typeface="Calibri" panose="020F0502020204030204" pitchFamily="34" charset="0"/>
              </a:rPr>
              <a:t> afflicted myself with </a:t>
            </a:r>
            <a:r>
              <a:rPr lang="en-SG" dirty="0" smtClean="0">
                <a:latin typeface="Calibri" panose="020F0502020204030204" pitchFamily="34" charset="0"/>
              </a:rPr>
              <a:t>fasting; I </a:t>
            </a:r>
            <a:r>
              <a:rPr lang="en-SG" dirty="0">
                <a:latin typeface="Calibri" panose="020F0502020204030204" pitchFamily="34" charset="0"/>
              </a:rPr>
              <a:t>prayed with head </a:t>
            </a:r>
            <a:r>
              <a:rPr lang="en-SG" dirty="0" smtClean="0">
                <a:latin typeface="Calibri" panose="020F0502020204030204" pitchFamily="34" charset="0"/>
              </a:rPr>
              <a:t>bowed on </a:t>
            </a:r>
            <a:r>
              <a:rPr lang="en-SG" dirty="0">
                <a:latin typeface="Calibri" panose="020F0502020204030204" pitchFamily="34" charset="0"/>
              </a:rPr>
              <a:t>my chest</a:t>
            </a:r>
            <a:r>
              <a:rPr lang="en-SG" dirty="0" smtClean="0">
                <a:latin typeface="Calibri" panose="020F0502020204030204" pitchFamily="34" charset="0"/>
              </a:rPr>
              <a:t>.”              Ps 35:13 ESV</a:t>
            </a:r>
          </a:p>
          <a:p>
            <a:pPr marL="514350" indent="-514350">
              <a:buFont typeface="+mj-lt"/>
              <a:buAutoNum type="arabicParenR" startAt="3"/>
            </a:pPr>
            <a:r>
              <a:rPr lang="en-SG" dirty="0">
                <a:latin typeface="Calibri" panose="020F0502020204030204" pitchFamily="34" charset="0"/>
              </a:rPr>
              <a:t>To repent of our sins and wickedness (Jon 3:4-10)</a:t>
            </a:r>
          </a:p>
          <a:p>
            <a:pPr marL="0" indent="0">
              <a:buNone/>
            </a:pPr>
            <a:r>
              <a:rPr lang="en-US" dirty="0">
                <a:latin typeface="Calibri" panose="020F0502020204030204" pitchFamily="34" charset="0"/>
                <a:cs typeface="Calibri" panose="020F0502020204030204" pitchFamily="34" charset="0"/>
              </a:rPr>
              <a:t>Jonah began to go into the city, going a day's journey. And he called out, “Yet forty days, and Nineveh shall be overthrown!” </a:t>
            </a:r>
            <a:r>
              <a:rPr lang="en-US" dirty="0" smtClean="0">
                <a:latin typeface="Calibri" panose="020F0502020204030204" pitchFamily="34" charset="0"/>
                <a:cs typeface="Calibri" panose="020F0502020204030204" pitchFamily="34" charset="0"/>
              </a:rPr>
              <a:t>And </a:t>
            </a:r>
            <a:r>
              <a:rPr lang="en-US" dirty="0">
                <a:latin typeface="Calibri" panose="020F0502020204030204" pitchFamily="34" charset="0"/>
                <a:cs typeface="Calibri" panose="020F0502020204030204" pitchFamily="34" charset="0"/>
              </a:rPr>
              <a:t>the people of Nineveh believed God. They called for a fast and put on sackcloth, from the greatest of them to the least of them</a:t>
            </a:r>
            <a:r>
              <a:rPr lang="en-US" dirty="0" smtClean="0">
                <a:latin typeface="Calibri" panose="020F0502020204030204" pitchFamily="34" charset="0"/>
                <a:cs typeface="Calibri" panose="020F0502020204030204" pitchFamily="34" charset="0"/>
              </a:rPr>
              <a:t>.                  							        Jon 3:4-5 ESV</a:t>
            </a:r>
            <a:endParaRPr lang="en-S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8079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Why do we fast?</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514350" lvl="0" indent="-514350">
              <a:buFont typeface="+mj-lt"/>
              <a:buAutoNum type="arabicParenR" startAt="4"/>
            </a:pPr>
            <a:r>
              <a:rPr lang="en-SG" dirty="0" smtClean="0">
                <a:latin typeface="Calibri" panose="020F0502020204030204" pitchFamily="34" charset="0"/>
              </a:rPr>
              <a:t>To </a:t>
            </a:r>
            <a:r>
              <a:rPr lang="en-SG" dirty="0">
                <a:latin typeface="Calibri" panose="020F0502020204030204" pitchFamily="34" charset="0"/>
              </a:rPr>
              <a:t>receive divine guidance &amp; direction (</a:t>
            </a:r>
            <a:r>
              <a:rPr lang="en-SG" dirty="0" err="1">
                <a:latin typeface="Calibri" panose="020F0502020204030204" pitchFamily="34" charset="0"/>
              </a:rPr>
              <a:t>Acs</a:t>
            </a:r>
            <a:r>
              <a:rPr lang="en-SG" dirty="0">
                <a:latin typeface="Calibri" panose="020F0502020204030204" pitchFamily="34" charset="0"/>
              </a:rPr>
              <a:t> 13:1-3)</a:t>
            </a:r>
          </a:p>
          <a:p>
            <a:pPr marL="514350" lvl="0" indent="-514350">
              <a:buFont typeface="+mj-lt"/>
              <a:buAutoNum type="arabicParenR" startAt="4"/>
            </a:pPr>
            <a:r>
              <a:rPr lang="en-SG" dirty="0">
                <a:latin typeface="Calibri" panose="020F0502020204030204" pitchFamily="34" charset="0"/>
              </a:rPr>
              <a:t>T</a:t>
            </a:r>
            <a:r>
              <a:rPr lang="en-SG" dirty="0" smtClean="0">
                <a:latin typeface="Calibri" panose="020F0502020204030204" pitchFamily="34" charset="0"/>
              </a:rPr>
              <a:t>o </a:t>
            </a:r>
            <a:r>
              <a:rPr lang="en-SG" dirty="0">
                <a:latin typeface="Calibri" panose="020F0502020204030204" pitchFamily="34" charset="0"/>
              </a:rPr>
              <a:t>receive divine power to </a:t>
            </a:r>
            <a:r>
              <a:rPr lang="en-SG" dirty="0" smtClean="0">
                <a:latin typeface="Calibri" panose="020F0502020204030204" pitchFamily="34" charset="0"/>
              </a:rPr>
              <a:t>defeat demons (Lk 4:14; Mk </a:t>
            </a:r>
            <a:r>
              <a:rPr lang="en-SG" dirty="0">
                <a:latin typeface="Calibri" panose="020F0502020204030204" pitchFamily="34" charset="0"/>
              </a:rPr>
              <a:t>9:29)</a:t>
            </a:r>
          </a:p>
          <a:p>
            <a:pPr marL="514350" lvl="0" indent="-514350">
              <a:buFont typeface="+mj-lt"/>
              <a:buAutoNum type="arabicParenR" startAt="4"/>
            </a:pPr>
            <a:r>
              <a:rPr lang="en-SG" dirty="0">
                <a:latin typeface="Calibri" panose="020F0502020204030204" pitchFamily="34" charset="0"/>
              </a:rPr>
              <a:t>T</a:t>
            </a:r>
            <a:r>
              <a:rPr lang="en-SG" dirty="0" smtClean="0">
                <a:latin typeface="Calibri" panose="020F0502020204030204" pitchFamily="34" charset="0"/>
              </a:rPr>
              <a:t>o </a:t>
            </a:r>
            <a:r>
              <a:rPr lang="en-SG" dirty="0">
                <a:latin typeface="Calibri" panose="020F0502020204030204" pitchFamily="34" charset="0"/>
              </a:rPr>
              <a:t>seek God for </a:t>
            </a:r>
            <a:r>
              <a:rPr lang="en-SG" dirty="0" smtClean="0">
                <a:latin typeface="Calibri" panose="020F0502020204030204" pitchFamily="34" charset="0"/>
              </a:rPr>
              <a:t>His </a:t>
            </a:r>
            <a:r>
              <a:rPr lang="en-SG" dirty="0">
                <a:latin typeface="Calibri" panose="020F0502020204030204" pitchFamily="34" charset="0"/>
              </a:rPr>
              <a:t>help and favour o</a:t>
            </a:r>
            <a:r>
              <a:rPr lang="en-SG" dirty="0" smtClean="0">
                <a:latin typeface="Calibri" panose="020F0502020204030204" pitchFamily="34" charset="0"/>
              </a:rPr>
              <a:t>n a specific matter</a:t>
            </a:r>
            <a:endParaRPr lang="en-SG" dirty="0">
              <a:latin typeface="Calibri" panose="020F0502020204030204" pitchFamily="34" charset="0"/>
            </a:endParaRPr>
          </a:p>
          <a:p>
            <a:pPr marL="0" indent="0">
              <a:buNone/>
            </a:pPr>
            <a:r>
              <a:rPr lang="en-SG" dirty="0" smtClean="0">
                <a:latin typeface="Calibri" panose="020F0502020204030204" pitchFamily="34" charset="0"/>
              </a:rPr>
              <a:t>“Then </a:t>
            </a:r>
            <a:r>
              <a:rPr lang="en-SG" dirty="0">
                <a:latin typeface="Calibri" panose="020F0502020204030204" pitchFamily="34" charset="0"/>
              </a:rPr>
              <a:t>I proclaimed a fast there, at the river </a:t>
            </a:r>
            <a:r>
              <a:rPr lang="en-SG" dirty="0" err="1">
                <a:latin typeface="Calibri" panose="020F0502020204030204" pitchFamily="34" charset="0"/>
              </a:rPr>
              <a:t>Ahava</a:t>
            </a:r>
            <a:r>
              <a:rPr lang="en-SG" dirty="0">
                <a:latin typeface="Calibri" panose="020F0502020204030204" pitchFamily="34" charset="0"/>
              </a:rPr>
              <a:t>, that we might humble ourselves before our God, to seek from him a safe journey for ourselves, our children, and all our goods</a:t>
            </a:r>
            <a:r>
              <a:rPr lang="en-SG" dirty="0" smtClean="0">
                <a:latin typeface="Calibri" panose="020F0502020204030204" pitchFamily="34" charset="0"/>
              </a:rPr>
              <a:t>. </a:t>
            </a:r>
            <a:r>
              <a:rPr lang="en-SG" dirty="0">
                <a:latin typeface="Calibri" panose="020F0502020204030204" pitchFamily="34" charset="0"/>
              </a:rPr>
              <a:t>So we fasted and implored our God for this, and he listened to our entreaty</a:t>
            </a:r>
            <a:r>
              <a:rPr lang="en-SG" dirty="0" smtClean="0">
                <a:latin typeface="Calibri" panose="020F0502020204030204" pitchFamily="34" charset="0"/>
              </a:rPr>
              <a:t>.” Ezra 8:21,23 ESV</a:t>
            </a: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1492978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Why do we fast?</a:t>
            </a:r>
            <a:endParaRPr lang="en-SG" dirty="0">
              <a:latin typeface="Calibri" panose="020F0502020204030204" pitchFamily="34" charset="0"/>
            </a:endParaRPr>
          </a:p>
        </p:txBody>
      </p:sp>
      <p:sp>
        <p:nvSpPr>
          <p:cNvPr id="3" name="Content Placeholder 2"/>
          <p:cNvSpPr>
            <a:spLocks noGrp="1"/>
          </p:cNvSpPr>
          <p:nvPr>
            <p:ph idx="1"/>
          </p:nvPr>
        </p:nvSpPr>
        <p:spPr>
          <a:xfrm>
            <a:off x="1218882" y="1600200"/>
            <a:ext cx="10204121" cy="4572000"/>
          </a:xfrm>
        </p:spPr>
        <p:txBody>
          <a:bodyPr>
            <a:normAutofit/>
          </a:bodyPr>
          <a:lstStyle/>
          <a:p>
            <a:pPr marL="514350" lvl="0" indent="-514350">
              <a:buFont typeface="+mj-lt"/>
              <a:buAutoNum type="arabicParenR" startAt="7"/>
            </a:pPr>
            <a:r>
              <a:rPr lang="en-SG" dirty="0" smtClean="0">
                <a:latin typeface="Calibri" panose="020F0502020204030204" pitchFamily="34" charset="0"/>
              </a:rPr>
              <a:t>To cultivate </a:t>
            </a:r>
            <a:r>
              <a:rPr lang="en-SG" dirty="0">
                <a:latin typeface="Calibri" panose="020F0502020204030204" pitchFamily="34" charset="0"/>
              </a:rPr>
              <a:t>self-discipline to overcome fleshly desires </a:t>
            </a:r>
            <a:endParaRPr lang="en-SG" dirty="0" smtClean="0">
              <a:latin typeface="Calibri" panose="020F0502020204030204" pitchFamily="34" charset="0"/>
            </a:endParaRPr>
          </a:p>
          <a:p>
            <a:pPr marL="0" lvl="0" indent="0">
              <a:buNone/>
            </a:pPr>
            <a:r>
              <a:rPr lang="en-SG" dirty="0" smtClean="0">
                <a:latin typeface="Calibri" panose="020F0502020204030204" pitchFamily="34" charset="0"/>
              </a:rPr>
              <a:t>“But </a:t>
            </a:r>
            <a:r>
              <a:rPr lang="en-SG" dirty="0">
                <a:latin typeface="Calibri" panose="020F0502020204030204" pitchFamily="34" charset="0"/>
              </a:rPr>
              <a:t>I discipline my body and keep it under </a:t>
            </a:r>
            <a:r>
              <a:rPr lang="en-SG" dirty="0" smtClean="0">
                <a:latin typeface="Calibri" panose="020F0502020204030204" pitchFamily="34" charset="0"/>
              </a:rPr>
              <a:t>control, lest </a:t>
            </a:r>
            <a:r>
              <a:rPr lang="en-SG" dirty="0">
                <a:latin typeface="Calibri" panose="020F0502020204030204" pitchFamily="34" charset="0"/>
              </a:rPr>
              <a:t>after preaching to others I myself should be disqualified</a:t>
            </a:r>
            <a:r>
              <a:rPr lang="en-SG" dirty="0" smtClean="0">
                <a:latin typeface="Calibri" panose="020F0502020204030204" pitchFamily="34" charset="0"/>
              </a:rPr>
              <a:t>.”    1 </a:t>
            </a:r>
            <a:r>
              <a:rPr lang="en-SG" dirty="0" err="1" smtClean="0">
                <a:latin typeface="Calibri" panose="020F0502020204030204" pitchFamily="34" charset="0"/>
              </a:rPr>
              <a:t>Cor</a:t>
            </a:r>
            <a:r>
              <a:rPr lang="en-SG" dirty="0" smtClean="0">
                <a:latin typeface="Calibri" panose="020F0502020204030204" pitchFamily="34" charset="0"/>
              </a:rPr>
              <a:t> 9:27 ESV</a:t>
            </a:r>
            <a:endParaRPr lang="en-SG" dirty="0">
              <a:latin typeface="Calibri" panose="020F0502020204030204" pitchFamily="34" charset="0"/>
            </a:endParaRPr>
          </a:p>
          <a:p>
            <a:pPr marL="514350" lvl="0" indent="-514350">
              <a:buFont typeface="+mj-lt"/>
              <a:buAutoNum type="arabicParenR" startAt="8"/>
            </a:pPr>
            <a:r>
              <a:rPr lang="en-SG" dirty="0" smtClean="0">
                <a:latin typeface="Calibri" panose="020F0502020204030204" pitchFamily="34" charset="0"/>
              </a:rPr>
              <a:t>To improve </a:t>
            </a:r>
            <a:r>
              <a:rPr lang="en-SG" dirty="0">
                <a:latin typeface="Calibri" panose="020F0502020204030204" pitchFamily="34" charset="0"/>
              </a:rPr>
              <a:t>overall physical and mental </a:t>
            </a:r>
            <a:r>
              <a:rPr lang="en-SG" dirty="0" smtClean="0">
                <a:latin typeface="Calibri" panose="020F0502020204030204" pitchFamily="34" charset="0"/>
              </a:rPr>
              <a:t>health</a:t>
            </a:r>
          </a:p>
          <a:p>
            <a:pPr lvl="1">
              <a:buFont typeface="Wingdings" panose="05000000000000000000" pitchFamily="2" charset="2"/>
              <a:buChar char="§"/>
            </a:pPr>
            <a:r>
              <a:rPr lang="en-SG" sz="2600" dirty="0" smtClean="0">
                <a:latin typeface="Calibri" panose="020F0502020204030204" pitchFamily="34" charset="0"/>
              </a:rPr>
              <a:t>Slowing the aging process</a:t>
            </a:r>
          </a:p>
          <a:p>
            <a:pPr lvl="1">
              <a:buFont typeface="Wingdings" panose="05000000000000000000" pitchFamily="2" charset="2"/>
              <a:buChar char="§"/>
            </a:pPr>
            <a:r>
              <a:rPr lang="en-SG" sz="2600" dirty="0">
                <a:latin typeface="Calibri" panose="020F0502020204030204" pitchFamily="34" charset="0"/>
              </a:rPr>
              <a:t>Giving you clear skin &amp; bright eyes</a:t>
            </a:r>
          </a:p>
          <a:p>
            <a:pPr lvl="1">
              <a:buFont typeface="Wingdings" panose="05000000000000000000" pitchFamily="2" charset="2"/>
              <a:buChar char="§"/>
            </a:pPr>
            <a:r>
              <a:rPr lang="en-SG" sz="2600" dirty="0" smtClean="0">
                <a:latin typeface="Calibri" panose="020F0502020204030204" pitchFamily="34" charset="0"/>
              </a:rPr>
              <a:t>Relieving stress, tension &amp; anxiety</a:t>
            </a:r>
          </a:p>
          <a:p>
            <a:pPr lvl="1">
              <a:buFont typeface="Wingdings" panose="05000000000000000000" pitchFamily="2" charset="2"/>
              <a:buChar char="§"/>
            </a:pPr>
            <a:r>
              <a:rPr lang="en-SG" sz="2600" dirty="0" smtClean="0">
                <a:latin typeface="Calibri" panose="020F0502020204030204" pitchFamily="34" charset="0"/>
              </a:rPr>
              <a:t>Eliminating chronic fatigue</a:t>
            </a:r>
            <a:endParaRPr lang="en-SG" sz="2600" dirty="0">
              <a:latin typeface="Calibri" panose="020F0502020204030204" pitchFamily="34" charset="0"/>
            </a:endParaRP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2197866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b="1" dirty="0" smtClean="0">
                <a:latin typeface="Calibri" panose="020F0502020204030204" pitchFamily="34" charset="0"/>
              </a:rPr>
              <a:t>Who can fast?</a:t>
            </a:r>
            <a:endParaRPr lang="en-SG"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SG" dirty="0">
                <a:latin typeface="Calibri" panose="020F0502020204030204" pitchFamily="34" charset="0"/>
              </a:rPr>
              <a:t>All healthy believers can fast except the following:</a:t>
            </a:r>
          </a:p>
          <a:p>
            <a:pPr lvl="0"/>
            <a:r>
              <a:rPr lang="en-SG" dirty="0">
                <a:latin typeface="Calibri" panose="020F0502020204030204" pitchFamily="34" charset="0"/>
              </a:rPr>
              <a:t>Pregnant women &amp; nursing mothers (don’t want to unload toxins on an unborn or new-born child)</a:t>
            </a:r>
          </a:p>
          <a:p>
            <a:pPr lvl="0"/>
            <a:r>
              <a:rPr lang="en-SG" dirty="0">
                <a:latin typeface="Calibri" panose="020F0502020204030204" pitchFamily="34" charset="0"/>
              </a:rPr>
              <a:t>People with a serious illness such as diabetes, liver or kidney disease, tuberculosis, hypoglycaemia or heart problem (fasting releases toxins into the system that would be too stressful for someone already weakened by disease)</a:t>
            </a:r>
          </a:p>
          <a:p>
            <a:pPr lvl="0"/>
            <a:r>
              <a:rPr lang="en-SG" dirty="0">
                <a:latin typeface="Calibri" panose="020F0502020204030204" pitchFamily="34" charset="0"/>
              </a:rPr>
              <a:t>People who are extremely underweight or suffering from anorexia </a:t>
            </a:r>
            <a:r>
              <a:rPr lang="en-SG" dirty="0" smtClean="0">
                <a:latin typeface="Calibri" panose="020F0502020204030204" pitchFamily="34" charset="0"/>
              </a:rPr>
              <a:t>nervosa/bulimia</a:t>
            </a:r>
          </a:p>
          <a:p>
            <a:pPr marL="0" indent="0">
              <a:buNone/>
            </a:pPr>
            <a:r>
              <a:rPr lang="en-SG" dirty="0">
                <a:latin typeface="Calibri" panose="020F0502020204030204" pitchFamily="34" charset="0"/>
              </a:rPr>
              <a:t>When in doubt, always seek medical advice. </a:t>
            </a:r>
          </a:p>
          <a:p>
            <a:pPr lvl="0"/>
            <a:endParaRPr lang="en-SG" dirty="0">
              <a:latin typeface="Calibri" panose="020F0502020204030204" pitchFamily="34" charset="0"/>
            </a:endParaRPr>
          </a:p>
          <a:p>
            <a:pPr marL="0" indent="0">
              <a:buNone/>
            </a:pPr>
            <a:endParaRPr lang="en-SG" dirty="0">
              <a:latin typeface="Calibri" panose="020F0502020204030204" pitchFamily="34" charset="0"/>
            </a:endParaRPr>
          </a:p>
          <a:p>
            <a:pPr marL="0" indent="0">
              <a:buNone/>
            </a:pPr>
            <a:endParaRPr lang="en-SG" dirty="0"/>
          </a:p>
        </p:txBody>
      </p:sp>
    </p:spTree>
    <p:extLst>
      <p:ext uri="{BB962C8B-B14F-4D97-AF65-F5344CB8AC3E}">
        <p14:creationId xmlns:p14="http://schemas.microsoft.com/office/powerpoint/2010/main" val="1275927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Cooking 16x9">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extLst>
    <a:ext uri="{05A4C25C-085E-4340-85A3-A5531E510DB2}">
      <thm15:themeFamily xmlns:thm15="http://schemas.microsoft.com/office/thememl/2012/main" name="Fresh food presentation (widescreen).potx" id="{63DD3034-9CB5-4B6F-BCA0-530A5E267AB2}" vid="{9783A5E3-1DF2-4F3C-8902-0C2EB8A188D6}"/>
    </a:ext>
  </a:extLst>
</a:theme>
</file>

<file path=ppt/theme/theme2.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700CCB-20BA-4760-AB9F-AC3B63ED32E0}">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40262f94-9f35-4ac3-9a90-690165a166b7"/>
    <ds:schemaRef ds:uri="a4f35948-e619-41b3-aa29-22878b09cfd2"/>
    <ds:schemaRef ds:uri="http://www.w3.org/XML/1998/namespace"/>
    <ds:schemaRef ds:uri="http://purl.org/dc/dcmitype/"/>
  </ds:schemaRefs>
</ds:datastoreItem>
</file>

<file path=customXml/itemProps2.xml><?xml version="1.0" encoding="utf-8"?>
<ds:datastoreItem xmlns:ds="http://schemas.openxmlformats.org/officeDocument/2006/customXml" ds:itemID="{FB14945D-DABB-422F-9B28-D299995C9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8942AA-0721-4324-BC2C-A3CB43F24E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Fresh food presentation (widescreen)</Template>
  <TotalTime>457</TotalTime>
  <Words>1494</Words>
  <Application>Microsoft Office PowerPoint</Application>
  <PresentationFormat>Custom</PresentationFormat>
  <Paragraphs>107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Constantia</vt:lpstr>
      <vt:lpstr>Wingdings</vt:lpstr>
      <vt:lpstr>Cooking 16x9</vt:lpstr>
      <vt:lpstr>Fasting &amp; Praying</vt:lpstr>
      <vt:lpstr>What is a Solemn Assembly?</vt:lpstr>
      <vt:lpstr>What is the purpose of the 40.Day Solemn Assemblies?</vt:lpstr>
      <vt:lpstr>Live to Eat or Eat to Live?</vt:lpstr>
      <vt:lpstr>What is fasting?</vt:lpstr>
      <vt:lpstr>Why do we fast?</vt:lpstr>
      <vt:lpstr>Why do we fast?</vt:lpstr>
      <vt:lpstr>Why do we fast?</vt:lpstr>
      <vt:lpstr>Who can fast?</vt:lpstr>
      <vt:lpstr>Who can fast?</vt:lpstr>
      <vt:lpstr>When can we fast?</vt:lpstr>
      <vt:lpstr>When can we fast?</vt:lpstr>
      <vt:lpstr>Where can we fast?</vt:lpstr>
      <vt:lpstr>How do we go about fasting?</vt:lpstr>
      <vt:lpstr>How do we go about fasting?</vt:lpstr>
      <vt:lpstr>How do we go about fasting?</vt:lpstr>
      <vt:lpstr>How do we go about fasting?</vt:lpstr>
      <vt:lpstr>How do we go about fasting?</vt:lpstr>
      <vt:lpstr>How do we go about fasting? </vt:lpstr>
      <vt:lpstr>How do we go about fasting?</vt:lpstr>
      <vt:lpstr>Solemn Assemblies held at BC (22 – 28 July 2018)</vt:lpstr>
    </vt:vector>
  </TitlesOfParts>
  <Company>MOE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Discipline of Fasting</dc:title>
  <dc:creator>Ang Kheng San Cecil</dc:creator>
  <cp:lastModifiedBy>SANCTUARY PROJ</cp:lastModifiedBy>
  <cp:revision>39</cp:revision>
  <dcterms:created xsi:type="dcterms:W3CDTF">2018-04-30T13:17:33Z</dcterms:created>
  <dcterms:modified xsi:type="dcterms:W3CDTF">2018-06-17T04:11:03Z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